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348" r:id="rId2"/>
    <p:sldId id="257" r:id="rId3"/>
    <p:sldId id="311" r:id="rId4"/>
    <p:sldId id="261" r:id="rId5"/>
    <p:sldId id="312" r:id="rId6"/>
    <p:sldId id="289" r:id="rId7"/>
    <p:sldId id="315" r:id="rId8"/>
    <p:sldId id="316" r:id="rId9"/>
    <p:sldId id="317" r:id="rId10"/>
    <p:sldId id="314" r:id="rId11"/>
    <p:sldId id="318" r:id="rId12"/>
    <p:sldId id="262" r:id="rId13"/>
    <p:sldId id="319" r:id="rId14"/>
    <p:sldId id="320" r:id="rId15"/>
    <p:sldId id="321" r:id="rId16"/>
    <p:sldId id="322" r:id="rId17"/>
    <p:sldId id="323" r:id="rId18"/>
    <p:sldId id="324" r:id="rId19"/>
    <p:sldId id="327" r:id="rId20"/>
    <p:sldId id="326" r:id="rId21"/>
    <p:sldId id="328" r:id="rId22"/>
    <p:sldId id="329" r:id="rId23"/>
    <p:sldId id="331" r:id="rId24"/>
    <p:sldId id="332" r:id="rId25"/>
    <p:sldId id="333" r:id="rId26"/>
    <p:sldId id="334" r:id="rId27"/>
    <p:sldId id="336" r:id="rId28"/>
    <p:sldId id="335" r:id="rId29"/>
    <p:sldId id="337" r:id="rId30"/>
    <p:sldId id="338" r:id="rId31"/>
    <p:sldId id="265" r:id="rId32"/>
    <p:sldId id="340" r:id="rId33"/>
    <p:sldId id="342" r:id="rId34"/>
    <p:sldId id="339" r:id="rId35"/>
    <p:sldId id="344" r:id="rId36"/>
    <p:sldId id="309" r:id="rId37"/>
  </p:sldIdLst>
  <p:sldSz cx="10801350" cy="7200900"/>
  <p:notesSz cx="6858000" cy="9144000"/>
  <p:embeddedFontLst>
    <p:embeddedFont>
      <p:font typeface="微软雅黑" pitchFamily="34" charset="-122"/>
      <p:regular r:id="rId39"/>
      <p:bold r:id="rId40"/>
    </p:embeddedFont>
    <p:embeddedFont>
      <p:font typeface="Impact" pitchFamily="34" charset="0"/>
      <p:regular r:id="rId41"/>
    </p:embeddedFont>
    <p:embeddedFont>
      <p:font typeface="Calibri" pitchFamily="34" charset="0"/>
      <p:regular r:id="rId42"/>
      <p:bold r:id="rId43"/>
      <p:italic r:id="rId44"/>
      <p:boldItalic r:id="rId45"/>
    </p:embeddedFont>
    <p:embeddedFont>
      <p:font typeface="Latha"/>
      <p:regular r:id="rId46"/>
    </p:embeddedFont>
    <p:embeddedFont>
      <p:font typeface="FrankRuehl" charset="-79"/>
      <p:regular r:id="rId47"/>
    </p:embeddedFont>
  </p:embeddedFontLst>
  <p:defaultTextStyle>
    <a:defPPr>
      <a:defRPr lang="zh-CN"/>
    </a:defPPr>
    <a:lvl1pPr algn="l" defTabSz="1028700" rtl="0" fontAlgn="base">
      <a:spcBef>
        <a:spcPct val="0"/>
      </a:spcBef>
      <a:spcAft>
        <a:spcPct val="0"/>
      </a:spcAft>
      <a:defRPr sz="2000" kern="1200">
        <a:solidFill>
          <a:schemeClr val="tx1"/>
        </a:solidFill>
        <a:latin typeface="Calibri" pitchFamily="34" charset="0"/>
        <a:ea typeface="宋体" charset="-122"/>
        <a:cs typeface="+mn-cs"/>
      </a:defRPr>
    </a:lvl1pPr>
    <a:lvl2pPr marL="514350" indent="-57150" algn="l" defTabSz="1028700" rtl="0" fontAlgn="base">
      <a:spcBef>
        <a:spcPct val="0"/>
      </a:spcBef>
      <a:spcAft>
        <a:spcPct val="0"/>
      </a:spcAft>
      <a:defRPr sz="2000" kern="1200">
        <a:solidFill>
          <a:schemeClr val="tx1"/>
        </a:solidFill>
        <a:latin typeface="Calibri" pitchFamily="34" charset="0"/>
        <a:ea typeface="宋体" charset="-122"/>
        <a:cs typeface="+mn-cs"/>
      </a:defRPr>
    </a:lvl2pPr>
    <a:lvl3pPr marL="1028700" indent="-114300" algn="l" defTabSz="1028700" rtl="0" fontAlgn="base">
      <a:spcBef>
        <a:spcPct val="0"/>
      </a:spcBef>
      <a:spcAft>
        <a:spcPct val="0"/>
      </a:spcAft>
      <a:defRPr sz="2000" kern="1200">
        <a:solidFill>
          <a:schemeClr val="tx1"/>
        </a:solidFill>
        <a:latin typeface="Calibri" pitchFamily="34" charset="0"/>
        <a:ea typeface="宋体" charset="-122"/>
        <a:cs typeface="+mn-cs"/>
      </a:defRPr>
    </a:lvl3pPr>
    <a:lvl4pPr marL="1543050" indent="-171450" algn="l" defTabSz="1028700" rtl="0" fontAlgn="base">
      <a:spcBef>
        <a:spcPct val="0"/>
      </a:spcBef>
      <a:spcAft>
        <a:spcPct val="0"/>
      </a:spcAft>
      <a:defRPr sz="2000" kern="1200">
        <a:solidFill>
          <a:schemeClr val="tx1"/>
        </a:solidFill>
        <a:latin typeface="Calibri" pitchFamily="34" charset="0"/>
        <a:ea typeface="宋体" charset="-122"/>
        <a:cs typeface="+mn-cs"/>
      </a:defRPr>
    </a:lvl4pPr>
    <a:lvl5pPr marL="2057400" indent="-228600" algn="l" defTabSz="1028700" rtl="0" fontAlgn="base">
      <a:spcBef>
        <a:spcPct val="0"/>
      </a:spcBef>
      <a:spcAft>
        <a:spcPct val="0"/>
      </a:spcAft>
      <a:defRPr sz="2000" kern="1200">
        <a:solidFill>
          <a:schemeClr val="tx1"/>
        </a:solidFill>
        <a:latin typeface="Calibri" pitchFamily="34" charset="0"/>
        <a:ea typeface="宋体" charset="-122"/>
        <a:cs typeface="+mn-cs"/>
      </a:defRPr>
    </a:lvl5pPr>
    <a:lvl6pPr marL="2286000" algn="l" defTabSz="914400" rtl="0" eaLnBrk="1" latinLnBrk="0" hangingPunct="1">
      <a:defRPr sz="2000" kern="1200">
        <a:solidFill>
          <a:schemeClr val="tx1"/>
        </a:solidFill>
        <a:latin typeface="Calibri" pitchFamily="34" charset="0"/>
        <a:ea typeface="宋体" charset="-122"/>
        <a:cs typeface="+mn-cs"/>
      </a:defRPr>
    </a:lvl6pPr>
    <a:lvl7pPr marL="2743200" algn="l" defTabSz="914400" rtl="0" eaLnBrk="1" latinLnBrk="0" hangingPunct="1">
      <a:defRPr sz="2000" kern="1200">
        <a:solidFill>
          <a:schemeClr val="tx1"/>
        </a:solidFill>
        <a:latin typeface="Calibri" pitchFamily="34" charset="0"/>
        <a:ea typeface="宋体" charset="-122"/>
        <a:cs typeface="+mn-cs"/>
      </a:defRPr>
    </a:lvl7pPr>
    <a:lvl8pPr marL="3200400" algn="l" defTabSz="914400" rtl="0" eaLnBrk="1" latinLnBrk="0" hangingPunct="1">
      <a:defRPr sz="2000" kern="1200">
        <a:solidFill>
          <a:schemeClr val="tx1"/>
        </a:solidFill>
        <a:latin typeface="Calibri" pitchFamily="34" charset="0"/>
        <a:ea typeface="宋体" charset="-122"/>
        <a:cs typeface="+mn-cs"/>
      </a:defRPr>
    </a:lvl8pPr>
    <a:lvl9pPr marL="3657600" algn="l" defTabSz="914400" rtl="0" eaLnBrk="1" latinLnBrk="0" hangingPunct="1">
      <a:defRPr sz="2000"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B0F0"/>
    <a:srgbClr val="0D0D0D"/>
    <a:srgbClr val="FF6699"/>
    <a:srgbClr val="BFBFBF"/>
    <a:srgbClr val="F2F2F2"/>
    <a:srgbClr val="2626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4" autoAdjust="0"/>
    <p:restoredTop sz="94659" autoAdjust="0"/>
  </p:normalViewPr>
  <p:slideViewPr>
    <p:cSldViewPr>
      <p:cViewPr>
        <p:scale>
          <a:sx n="66" d="100"/>
          <a:sy n="66" d="100"/>
        </p:scale>
        <p:origin x="-1320" y="-444"/>
      </p:cViewPr>
      <p:guideLst>
        <p:guide orient="horz" pos="2268"/>
        <p:guide pos="3402"/>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1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324C083-3218-4C8D-B586-7C1EC0399168}" type="datetimeFigureOut">
              <a:rPr lang="zh-CN" altLang="en-US"/>
              <a:pPr>
                <a:defRPr/>
              </a:pPr>
              <a:t>2014-4-16</a:t>
            </a:fld>
            <a:endParaRPr lang="zh-CN" altLang="en-US"/>
          </a:p>
        </p:txBody>
      </p:sp>
      <p:sp>
        <p:nvSpPr>
          <p:cNvPr id="4" name="幻灯片图像占位符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4EF6F87-FBE5-4057-8A0F-E14E9FCBF5C0}" type="slidenum">
              <a:rPr lang="zh-CN" altLang="en-US"/>
              <a:pPr>
                <a:defRPr/>
              </a:pPr>
              <a:t>‹#›</a:t>
            </a:fld>
            <a:endParaRPr lang="zh-CN" altLang="en-US"/>
          </a:p>
        </p:txBody>
      </p:sp>
    </p:spTree>
    <p:extLst>
      <p:ext uri="{BB962C8B-B14F-4D97-AF65-F5344CB8AC3E}">
        <p14:creationId xmlns="" xmlns:p14="http://schemas.microsoft.com/office/powerpoint/2010/main" val="1219068303"/>
      </p:ext>
    </p:extLst>
  </p:cSld>
  <p:clrMap bg1="lt1" tx1="dk1" bg2="lt2" tx2="dk2" accent1="accent1" accent2="accent2" accent3="accent3" accent4="accent4" accent5="accent5" accent6="accent6" hlink="hlink" folHlink="folHlink"/>
  <p:notesStyle>
    <a:lvl1pPr algn="l" defTabSz="1028700" rtl="0" eaLnBrk="0" fontAlgn="base" hangingPunct="0">
      <a:spcBef>
        <a:spcPct val="30000"/>
      </a:spcBef>
      <a:spcAft>
        <a:spcPct val="0"/>
      </a:spcAft>
      <a:defRPr sz="1400" kern="1200">
        <a:solidFill>
          <a:schemeClr val="tx1"/>
        </a:solidFill>
        <a:latin typeface="+mn-lt"/>
        <a:ea typeface="+mn-ea"/>
        <a:cs typeface="+mn-cs"/>
      </a:defRPr>
    </a:lvl1pPr>
    <a:lvl2pPr marL="514350" algn="l" defTabSz="1028700" rtl="0" eaLnBrk="0" fontAlgn="base" hangingPunct="0">
      <a:spcBef>
        <a:spcPct val="30000"/>
      </a:spcBef>
      <a:spcAft>
        <a:spcPct val="0"/>
      </a:spcAft>
      <a:defRPr sz="1400" kern="1200">
        <a:solidFill>
          <a:schemeClr val="tx1"/>
        </a:solidFill>
        <a:latin typeface="+mn-lt"/>
        <a:ea typeface="+mn-ea"/>
        <a:cs typeface="+mn-cs"/>
      </a:defRPr>
    </a:lvl2pPr>
    <a:lvl3pPr marL="1028700" algn="l" defTabSz="1028700" rtl="0" eaLnBrk="0" fontAlgn="base" hangingPunct="0">
      <a:spcBef>
        <a:spcPct val="30000"/>
      </a:spcBef>
      <a:spcAft>
        <a:spcPct val="0"/>
      </a:spcAft>
      <a:defRPr sz="1400" kern="1200">
        <a:solidFill>
          <a:schemeClr val="tx1"/>
        </a:solidFill>
        <a:latin typeface="+mn-lt"/>
        <a:ea typeface="+mn-ea"/>
        <a:cs typeface="+mn-cs"/>
      </a:defRPr>
    </a:lvl3pPr>
    <a:lvl4pPr marL="1543050" algn="l" defTabSz="1028700" rtl="0" eaLnBrk="0" fontAlgn="base" hangingPunct="0">
      <a:spcBef>
        <a:spcPct val="30000"/>
      </a:spcBef>
      <a:spcAft>
        <a:spcPct val="0"/>
      </a:spcAft>
      <a:defRPr sz="1400" kern="1200">
        <a:solidFill>
          <a:schemeClr val="tx1"/>
        </a:solidFill>
        <a:latin typeface="+mn-lt"/>
        <a:ea typeface="+mn-ea"/>
        <a:cs typeface="+mn-cs"/>
      </a:defRPr>
    </a:lvl4pPr>
    <a:lvl5pPr marL="2057400" algn="l" defTabSz="1028700" rtl="0" eaLnBrk="0" fontAlgn="base" hangingPunct="0">
      <a:spcBef>
        <a:spcPct val="30000"/>
      </a:spcBef>
      <a:spcAft>
        <a:spcPct val="0"/>
      </a:spcAft>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2</a:t>
            </a:fld>
            <a:endParaRPr lang="zh-CN"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4EF6F87-FBE5-4057-8A0F-E14E9FCBF5C0}" type="slidenum">
              <a:rPr lang="zh-CN" altLang="en-US" smtClean="0"/>
              <a:pPr>
                <a:defRPr/>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236947"/>
            <a:ext cx="9181148" cy="154352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4080510"/>
            <a:ext cx="7560945" cy="184023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BD53E2A-17AE-49E4-86A1-9D7E9F22589F}" type="datetimeFigureOut">
              <a:rPr lang="zh-CN" altLang="en-US"/>
              <a:pPr>
                <a:defRPr/>
              </a:pPr>
              <a:t>2014-4-16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CA16EF7-DF03-46F8-AF7E-E8D83DE783F9}" type="slidenum">
              <a:rPr lang="zh-CN" altLang="en-US"/>
              <a:pPr>
                <a:defRPr/>
              </a:pPr>
              <a:t>‹#›</a:t>
            </a:fld>
            <a:endParaRPr lang="zh-CN" altLang="en-US"/>
          </a:p>
        </p:txBody>
      </p:sp>
    </p:spTree>
    <p:extLst>
      <p:ext uri="{BB962C8B-B14F-4D97-AF65-F5344CB8AC3E}">
        <p14:creationId xmlns="" xmlns:p14="http://schemas.microsoft.com/office/powerpoint/2010/main" val="130702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CB63B6-E7AF-4720-AA1F-C7519BD04BFD}" type="datetimeFigureOut">
              <a:rPr lang="zh-CN" altLang="en-US"/>
              <a:pPr>
                <a:defRPr/>
              </a:pPr>
              <a:t>2014-4-16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3AA13F7-C804-41B2-B986-BA8CBA9976D6}" type="slidenum">
              <a:rPr lang="zh-CN" altLang="en-US"/>
              <a:pPr>
                <a:defRPr/>
              </a:pPr>
              <a:t>‹#›</a:t>
            </a:fld>
            <a:endParaRPr lang="zh-CN" altLang="en-US"/>
          </a:p>
        </p:txBody>
      </p:sp>
    </p:spTree>
    <p:extLst>
      <p:ext uri="{BB962C8B-B14F-4D97-AF65-F5344CB8AC3E}">
        <p14:creationId xmlns="" xmlns:p14="http://schemas.microsoft.com/office/powerpoint/2010/main" val="213564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88371"/>
            <a:ext cx="2430304" cy="614410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40067" y="288371"/>
            <a:ext cx="7110889" cy="61441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B23785-225D-4BC5-A5F8-73A5A97AA613}" type="datetimeFigureOut">
              <a:rPr lang="zh-CN" altLang="en-US"/>
              <a:pPr>
                <a:defRPr/>
              </a:pPr>
              <a:t>2014-4-16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DDC835-BED5-45FE-A921-A8F859FE43D6}" type="slidenum">
              <a:rPr lang="zh-CN" altLang="en-US"/>
              <a:pPr>
                <a:defRPr/>
              </a:pPr>
              <a:t>‹#›</a:t>
            </a:fld>
            <a:endParaRPr lang="zh-CN" altLang="en-US"/>
          </a:p>
        </p:txBody>
      </p:sp>
    </p:spTree>
    <p:extLst>
      <p:ext uri="{BB962C8B-B14F-4D97-AF65-F5344CB8AC3E}">
        <p14:creationId xmlns="" xmlns:p14="http://schemas.microsoft.com/office/powerpoint/2010/main" val="162558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48311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627245"/>
            <a:ext cx="9181148" cy="1430179"/>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3052049"/>
            <a:ext cx="9181148" cy="157519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49E69EB-232E-493A-B2C1-BCA744E44C2A}" type="datetimeFigureOut">
              <a:rPr lang="zh-CN" altLang="en-US"/>
              <a:pPr>
                <a:defRPr/>
              </a:pPr>
              <a:t>2014-4-16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BC7048-4233-4A8B-91D8-1C8E8933F6F7}" type="slidenum">
              <a:rPr lang="zh-CN" altLang="en-US"/>
              <a:pPr>
                <a:defRPr/>
              </a:pPr>
              <a:t>‹#›</a:t>
            </a:fld>
            <a:endParaRPr lang="zh-CN" altLang="en-US"/>
          </a:p>
        </p:txBody>
      </p:sp>
    </p:spTree>
    <p:extLst>
      <p:ext uri="{BB962C8B-B14F-4D97-AF65-F5344CB8AC3E}">
        <p14:creationId xmlns="" xmlns:p14="http://schemas.microsoft.com/office/powerpoint/2010/main" val="353923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40068"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90686"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BF5C5A8-8101-4449-A649-EC374198AA0B}" type="datetimeFigureOut">
              <a:rPr lang="zh-CN" altLang="en-US"/>
              <a:pPr>
                <a:defRPr/>
              </a:pPr>
              <a:t>2014-4-16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7CC13C1-C66E-41D6-B9D3-F593EF9892D2}" type="slidenum">
              <a:rPr lang="zh-CN" altLang="en-US"/>
              <a:pPr>
                <a:defRPr/>
              </a:pPr>
              <a:t>‹#›</a:t>
            </a:fld>
            <a:endParaRPr lang="zh-CN" altLang="en-US"/>
          </a:p>
        </p:txBody>
      </p:sp>
    </p:spTree>
    <p:extLst>
      <p:ext uri="{BB962C8B-B14F-4D97-AF65-F5344CB8AC3E}">
        <p14:creationId xmlns="" xmlns:p14="http://schemas.microsoft.com/office/powerpoint/2010/main" val="319173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8" y="1611869"/>
            <a:ext cx="4772472"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540068" y="2283619"/>
            <a:ext cx="4772472"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611869"/>
            <a:ext cx="477434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283619"/>
            <a:ext cx="4774347"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FF97D92-DFCD-4B2F-A8B3-3B0D17949452}" type="datetimeFigureOut">
              <a:rPr lang="zh-CN" altLang="en-US"/>
              <a:pPr>
                <a:defRPr/>
              </a:pPr>
              <a:t>2014-4-16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8EEEE86-97B8-402B-9EF3-A87D6B245C7E}" type="slidenum">
              <a:rPr lang="zh-CN" altLang="en-US"/>
              <a:pPr>
                <a:defRPr/>
              </a:pPr>
              <a:t>‹#›</a:t>
            </a:fld>
            <a:endParaRPr lang="zh-CN" altLang="en-US"/>
          </a:p>
        </p:txBody>
      </p:sp>
    </p:spTree>
    <p:extLst>
      <p:ext uri="{BB962C8B-B14F-4D97-AF65-F5344CB8AC3E}">
        <p14:creationId xmlns="" xmlns:p14="http://schemas.microsoft.com/office/powerpoint/2010/main" val="399500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DB9AF76-EEEA-4AFA-9840-DCA2523DFABB}" type="datetimeFigureOut">
              <a:rPr lang="zh-CN" altLang="en-US"/>
              <a:pPr>
                <a:defRPr/>
              </a:pPr>
              <a:t>2014-4-16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5399A47-00F7-44E5-A0C7-05504ACC6638}" type="slidenum">
              <a:rPr lang="zh-CN" altLang="en-US"/>
              <a:pPr>
                <a:defRPr/>
              </a:pPr>
              <a:t>‹#›</a:t>
            </a:fld>
            <a:endParaRPr lang="zh-CN" altLang="en-US"/>
          </a:p>
        </p:txBody>
      </p:sp>
    </p:spTree>
    <p:extLst>
      <p:ext uri="{BB962C8B-B14F-4D97-AF65-F5344CB8AC3E}">
        <p14:creationId xmlns="" xmlns:p14="http://schemas.microsoft.com/office/powerpoint/2010/main" val="370271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02B3ED2-1CA3-4E9F-8D30-4667E01CB311}" type="datetimeFigureOut">
              <a:rPr lang="zh-CN" altLang="en-US"/>
              <a:pPr>
                <a:defRPr/>
              </a:pPr>
              <a:t>2014-4-16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0ADEA0E-23A9-456B-9717-115344457D6D}" type="slidenum">
              <a:rPr lang="zh-CN" altLang="en-US"/>
              <a:pPr>
                <a:defRPr/>
              </a:pPr>
              <a:t>‹#›</a:t>
            </a:fld>
            <a:endParaRPr lang="zh-CN" altLang="en-US"/>
          </a:p>
        </p:txBody>
      </p:sp>
    </p:spTree>
    <p:extLst>
      <p:ext uri="{BB962C8B-B14F-4D97-AF65-F5344CB8AC3E}">
        <p14:creationId xmlns="" xmlns:p14="http://schemas.microsoft.com/office/powerpoint/2010/main" val="173141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86702"/>
            <a:ext cx="3553570" cy="1220153"/>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86703"/>
            <a:ext cx="6038255" cy="61457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506856"/>
            <a:ext cx="3553570" cy="4925616"/>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77B1F90-4C88-422A-A61D-FC90A88E9876}" type="datetimeFigureOut">
              <a:rPr lang="zh-CN" altLang="en-US"/>
              <a:pPr>
                <a:defRPr/>
              </a:pPr>
              <a:t>2014-4-16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96B52DF-36E1-408F-929F-3191F1B6DD27}" type="slidenum">
              <a:rPr lang="zh-CN" altLang="en-US"/>
              <a:pPr>
                <a:defRPr/>
              </a:pPr>
              <a:t>‹#›</a:t>
            </a:fld>
            <a:endParaRPr lang="zh-CN" altLang="en-US"/>
          </a:p>
        </p:txBody>
      </p:sp>
    </p:spTree>
    <p:extLst>
      <p:ext uri="{BB962C8B-B14F-4D97-AF65-F5344CB8AC3E}">
        <p14:creationId xmlns="" xmlns:p14="http://schemas.microsoft.com/office/powerpoint/2010/main" val="129913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5040630"/>
            <a:ext cx="6480810" cy="595075"/>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0" y="643414"/>
            <a:ext cx="6480810" cy="4320540"/>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117140" y="5635705"/>
            <a:ext cx="6480810" cy="84510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40DDFE4-C900-41BD-A0B6-EFD3392DCDFA}" type="datetimeFigureOut">
              <a:rPr lang="zh-CN" altLang="en-US"/>
              <a:pPr>
                <a:defRPr/>
              </a:pPr>
              <a:t>2014-4-16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47EB65B-B4A0-4069-8C78-ECEED581018F}" type="slidenum">
              <a:rPr lang="zh-CN" altLang="en-US"/>
              <a:pPr>
                <a:defRPr/>
              </a:pPr>
              <a:t>‹#›</a:t>
            </a:fld>
            <a:endParaRPr lang="zh-CN" altLang="en-US"/>
          </a:p>
        </p:txBody>
      </p:sp>
    </p:spTree>
    <p:extLst>
      <p:ext uri="{BB962C8B-B14F-4D97-AF65-F5344CB8AC3E}">
        <p14:creationId xmlns="" xmlns:p14="http://schemas.microsoft.com/office/powerpoint/2010/main" val="426673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95300" y="450850"/>
            <a:ext cx="9720263"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95300" y="1373188"/>
            <a:ext cx="9720263"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539750" y="6673850"/>
            <a:ext cx="2520950" cy="384175"/>
          </a:xfrm>
          <a:prstGeom prst="rect">
            <a:avLst/>
          </a:prstGeom>
        </p:spPr>
        <p:txBody>
          <a:bodyPr vert="horz" lIns="102870" tIns="51435" rIns="102870" bIns="51435"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fld id="{88D8A9BF-A47C-4E66-B8FA-D141E0AA60AE}" type="datetimeFigureOut">
              <a:rPr lang="zh-CN" altLang="en-US"/>
              <a:pPr>
                <a:defRPr/>
              </a:pPr>
              <a:t>2014-4-16</a:t>
            </a:fld>
            <a:endParaRPr lang="zh-CN" altLang="en-US"/>
          </a:p>
        </p:txBody>
      </p:sp>
      <p:sp>
        <p:nvSpPr>
          <p:cNvPr id="5" name="页脚占位符 4"/>
          <p:cNvSpPr>
            <a:spLocks noGrp="1"/>
          </p:cNvSpPr>
          <p:nvPr>
            <p:ph type="ftr" sz="quarter" idx="3"/>
          </p:nvPr>
        </p:nvSpPr>
        <p:spPr>
          <a:xfrm>
            <a:off x="3690938" y="6673850"/>
            <a:ext cx="3419475" cy="384175"/>
          </a:xfrm>
          <a:prstGeom prst="rect">
            <a:avLst/>
          </a:prstGeom>
        </p:spPr>
        <p:txBody>
          <a:bodyPr vert="horz" lIns="102870" tIns="51435" rIns="102870" bIns="51435"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7740650" y="6673850"/>
            <a:ext cx="2520950" cy="384175"/>
          </a:xfrm>
          <a:prstGeom prst="rect">
            <a:avLst/>
          </a:prstGeom>
        </p:spPr>
        <p:txBody>
          <a:bodyPr vert="horz" lIns="102870" tIns="51435" rIns="102870" bIns="51435" rtlCol="0" anchor="ctr"/>
          <a:lstStyle>
            <a:lvl1pPr algn="r" fontAlgn="auto">
              <a:spcBef>
                <a:spcPts val="0"/>
              </a:spcBef>
              <a:spcAft>
                <a:spcPts val="0"/>
              </a:spcAft>
              <a:defRPr sz="1400">
                <a:solidFill>
                  <a:schemeClr val="tx1">
                    <a:tint val="75000"/>
                  </a:schemeClr>
                </a:solidFill>
                <a:latin typeface="+mn-lt"/>
                <a:ea typeface="+mn-ea"/>
              </a:defRPr>
            </a:lvl1pPr>
          </a:lstStyle>
          <a:p>
            <a:pPr>
              <a:defRPr/>
            </a:pPr>
            <a:fld id="{CA82CA37-9F09-4F24-9B2A-880D511BA3AD}" type="slidenum">
              <a:rPr lang="zh-CN" altLang="en-US"/>
              <a:pPr>
                <a:defRPr/>
              </a:pPr>
              <a:t>‹#›</a:t>
            </a:fld>
            <a:endParaRPr lang="zh-CN" altLang="en-US"/>
          </a:p>
        </p:txBody>
      </p:sp>
      <p:sp>
        <p:nvSpPr>
          <p:cNvPr id="7" name="矩形 6"/>
          <p:cNvSpPr/>
          <p:nvPr userDrawn="1"/>
        </p:nvSpPr>
        <p:spPr>
          <a:xfrm>
            <a:off x="0" y="6840538"/>
            <a:ext cx="10801350" cy="95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032" name="TextBox 7"/>
          <p:cNvSpPr txBox="1">
            <a:spLocks noChangeArrowheads="1"/>
          </p:cNvSpPr>
          <p:nvPr userDrawn="1"/>
        </p:nvSpPr>
        <p:spPr bwMode="auto">
          <a:xfrm>
            <a:off x="8696325" y="6624638"/>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a:defRPr sz="2000">
                <a:solidFill>
                  <a:schemeClr val="tx1"/>
                </a:solidFill>
                <a:latin typeface="Calibri" pitchFamily="34" charset="0"/>
                <a:ea typeface="宋体" charset="-122"/>
              </a:defRPr>
            </a:lvl1pPr>
            <a:lvl2pPr marL="742950" indent="-285750">
              <a:defRPr sz="2000">
                <a:solidFill>
                  <a:schemeClr val="tx1"/>
                </a:solidFill>
                <a:latin typeface="Calibri" pitchFamily="34" charset="0"/>
                <a:ea typeface="宋体" charset="-122"/>
              </a:defRPr>
            </a:lvl2pPr>
            <a:lvl3pPr marL="1143000" indent="-228600">
              <a:defRPr sz="2000">
                <a:solidFill>
                  <a:schemeClr val="tx1"/>
                </a:solidFill>
                <a:latin typeface="Calibri" pitchFamily="34" charset="0"/>
                <a:ea typeface="宋体" charset="-122"/>
              </a:defRPr>
            </a:lvl3pPr>
            <a:lvl4pPr marL="1600200" indent="-228600">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marL="2514600" indent="-228600" defTabSz="1028700" fontAlgn="base">
              <a:spcBef>
                <a:spcPct val="0"/>
              </a:spcBef>
              <a:spcAft>
                <a:spcPct val="0"/>
              </a:spcAft>
              <a:defRPr sz="2000">
                <a:solidFill>
                  <a:schemeClr val="tx1"/>
                </a:solidFill>
                <a:latin typeface="Calibri" pitchFamily="34" charset="0"/>
                <a:ea typeface="宋体" charset="-122"/>
              </a:defRPr>
            </a:lvl6pPr>
            <a:lvl7pPr marL="2971800" indent="-228600" defTabSz="1028700" fontAlgn="base">
              <a:spcBef>
                <a:spcPct val="0"/>
              </a:spcBef>
              <a:spcAft>
                <a:spcPct val="0"/>
              </a:spcAft>
              <a:defRPr sz="2000">
                <a:solidFill>
                  <a:schemeClr val="tx1"/>
                </a:solidFill>
                <a:latin typeface="Calibri" pitchFamily="34" charset="0"/>
                <a:ea typeface="宋体" charset="-122"/>
              </a:defRPr>
            </a:lvl7pPr>
            <a:lvl8pPr marL="3429000" indent="-228600" defTabSz="1028700" fontAlgn="base">
              <a:spcBef>
                <a:spcPct val="0"/>
              </a:spcBef>
              <a:spcAft>
                <a:spcPct val="0"/>
              </a:spcAft>
              <a:defRPr sz="2000">
                <a:solidFill>
                  <a:schemeClr val="tx1"/>
                </a:solidFill>
                <a:latin typeface="Calibri" pitchFamily="34" charset="0"/>
                <a:ea typeface="宋体" charset="-122"/>
              </a:defRPr>
            </a:lvl8pPr>
            <a:lvl9pPr marL="3886200" indent="-228600" defTabSz="1028700" fontAlgn="base">
              <a:spcBef>
                <a:spcPct val="0"/>
              </a:spcBef>
              <a:spcAft>
                <a:spcPct val="0"/>
              </a:spcAft>
              <a:defRPr sz="2000">
                <a:solidFill>
                  <a:schemeClr val="tx1"/>
                </a:solidFill>
                <a:latin typeface="Calibri" pitchFamily="34" charset="0"/>
                <a:ea typeface="宋体" charset="-122"/>
              </a:defRPr>
            </a:lvl9pPr>
          </a:lstStyle>
          <a:p>
            <a:pPr>
              <a:defRPr/>
            </a:pPr>
            <a:r>
              <a:rPr lang="en-US" altLang="zh-CN" sz="2700" dirty="0" smtClean="0">
                <a:solidFill>
                  <a:srgbClr val="FF0000"/>
                </a:solidFill>
                <a:latin typeface="Impact" pitchFamily="34" charset="0"/>
              </a:rPr>
              <a:t>VFE</a:t>
            </a:r>
            <a:endParaRPr lang="zh-CN" altLang="en-US" sz="2700" dirty="0" smtClean="0">
              <a:solidFill>
                <a:srgbClr val="FF000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1028700" rtl="0" eaLnBrk="0" fontAlgn="base" hangingPunct="0">
        <a:spcBef>
          <a:spcPct val="0"/>
        </a:spcBef>
        <a:spcAft>
          <a:spcPct val="0"/>
        </a:spcAft>
        <a:defRPr sz="2700" b="1" kern="1200">
          <a:solidFill>
            <a:srgbClr val="00B0F0"/>
          </a:solidFill>
          <a:latin typeface="微软雅黑" pitchFamily="34" charset="-122"/>
          <a:ea typeface="微软雅黑" pitchFamily="34" charset="-122"/>
          <a:cs typeface="+mj-cs"/>
        </a:defRPr>
      </a:lvl1pPr>
      <a:lvl2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700"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200" algn="l" defTabSz="1028700" rtl="0" fontAlgn="base">
        <a:spcBef>
          <a:spcPct val="0"/>
        </a:spcBef>
        <a:spcAft>
          <a:spcPct val="0"/>
        </a:spcAft>
        <a:defRPr sz="2700" b="1">
          <a:solidFill>
            <a:srgbClr val="00B0F0"/>
          </a:solidFill>
          <a:latin typeface="微软雅黑" pitchFamily="34" charset="-122"/>
          <a:ea typeface="微软雅黑" pitchFamily="34" charset="-122"/>
        </a:defRPr>
      </a:lvl6pPr>
      <a:lvl7pPr marL="914400" algn="l" defTabSz="1028700" rtl="0" fontAlgn="base">
        <a:spcBef>
          <a:spcPct val="0"/>
        </a:spcBef>
        <a:spcAft>
          <a:spcPct val="0"/>
        </a:spcAft>
        <a:defRPr sz="2700" b="1">
          <a:solidFill>
            <a:srgbClr val="00B0F0"/>
          </a:solidFill>
          <a:latin typeface="微软雅黑" pitchFamily="34" charset="-122"/>
          <a:ea typeface="微软雅黑" pitchFamily="34" charset="-122"/>
        </a:defRPr>
      </a:lvl7pPr>
      <a:lvl8pPr marL="1371600" algn="l" defTabSz="1028700" rtl="0" fontAlgn="base">
        <a:spcBef>
          <a:spcPct val="0"/>
        </a:spcBef>
        <a:spcAft>
          <a:spcPct val="0"/>
        </a:spcAft>
        <a:defRPr sz="2700" b="1">
          <a:solidFill>
            <a:srgbClr val="00B0F0"/>
          </a:solidFill>
          <a:latin typeface="微软雅黑" pitchFamily="34" charset="-122"/>
          <a:ea typeface="微软雅黑" pitchFamily="34" charset="-122"/>
        </a:defRPr>
      </a:lvl8pPr>
      <a:lvl9pPr marL="1828800" algn="l" defTabSz="1028700" rtl="0" fontAlgn="base">
        <a:spcBef>
          <a:spcPct val="0"/>
        </a:spcBef>
        <a:spcAft>
          <a:spcPct val="0"/>
        </a:spcAft>
        <a:defRPr sz="2700" b="1">
          <a:solidFill>
            <a:srgbClr val="00B0F0"/>
          </a:solidFill>
          <a:latin typeface="微软雅黑" pitchFamily="34" charset="-122"/>
          <a:ea typeface="微软雅黑" pitchFamily="34" charset="-122"/>
        </a:defRPr>
      </a:lvl9pPr>
    </p:titleStyle>
    <p:bodyStyle>
      <a:lvl1pPr marL="385763" indent="-385763" algn="l" defTabSz="1028700"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vfe.c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vfe.cc/NewsDetail-863.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vfe.c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vfe.cc/NewsDetail-587.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fe.cc/NewsDetail-274.aspx"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vfe.cc/NewsDetail-265.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vfe.cc/NewsDetail-266.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0938" y="3525838"/>
            <a:ext cx="8392042" cy="830997"/>
          </a:xfrm>
          <a:prstGeom prst="rect">
            <a:avLst/>
          </a:prstGeom>
          <a:noFill/>
        </p:spPr>
        <p:txBody>
          <a:bodyPr wrap="none">
            <a:spAutoFit/>
          </a:bodyPr>
          <a:lstStyle/>
          <a:p>
            <a:pPr algn="ctr">
              <a:defRPr/>
            </a:pPr>
            <a:r>
              <a:rPr lang="zh-CN" altLang="en-US" sz="4800" b="1" dirty="0" smtClean="0">
                <a:solidFill>
                  <a:srgbClr val="FF0000"/>
                </a:solidFill>
                <a:latin typeface="微软雅黑" pitchFamily="34" charset="-122"/>
                <a:ea typeface="微软雅黑" pitchFamily="34" charset="-122"/>
              </a:rPr>
              <a:t>变频电量</a:t>
            </a:r>
            <a:r>
              <a:rPr lang="zh-CN" altLang="en-US" sz="4800" b="1" dirty="0" smtClean="0">
                <a:solidFill>
                  <a:schemeClr val="tx1">
                    <a:lumMod val="50000"/>
                    <a:lumOff val="50000"/>
                  </a:schemeClr>
                </a:solidFill>
                <a:latin typeface="微软雅黑" pitchFamily="34" charset="-122"/>
                <a:ea typeface="微软雅黑" pitchFamily="34" charset="-122"/>
              </a:rPr>
              <a:t>测量仪器</a:t>
            </a:r>
            <a:r>
              <a:rPr lang="zh-CN" altLang="en-US" sz="3200" b="1" dirty="0" smtClean="0">
                <a:solidFill>
                  <a:schemeClr val="tx1">
                    <a:lumMod val="50000"/>
                    <a:lumOff val="50000"/>
                  </a:schemeClr>
                </a:solidFill>
                <a:latin typeface="微软雅黑" pitchFamily="34" charset="-122"/>
                <a:ea typeface="微软雅黑" pitchFamily="34" charset="-122"/>
              </a:rPr>
              <a:t>地方标准编制说明</a:t>
            </a:r>
            <a:endParaRPr lang="zh-CN" altLang="en-US" sz="3200" b="1" dirty="0">
              <a:solidFill>
                <a:schemeClr val="tx1">
                  <a:lumMod val="50000"/>
                  <a:lumOff val="50000"/>
                </a:schemeClr>
              </a:solidFill>
              <a:latin typeface="微软雅黑" pitchFamily="34" charset="-122"/>
              <a:ea typeface="微软雅黑" pitchFamily="34" charset="-122"/>
            </a:endParaRPr>
          </a:p>
        </p:txBody>
      </p:sp>
      <p:sp>
        <p:nvSpPr>
          <p:cNvPr id="2051" name="TextBox 42">
            <a:hlinkClick r:id="rId2"/>
          </p:cNvPr>
          <p:cNvSpPr txBox="1">
            <a:spLocks noChangeArrowheads="1"/>
          </p:cNvSpPr>
          <p:nvPr/>
        </p:nvSpPr>
        <p:spPr bwMode="auto">
          <a:xfrm>
            <a:off x="8186757" y="885806"/>
            <a:ext cx="1717778" cy="14580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8800" dirty="0" smtClean="0">
                <a:solidFill>
                  <a:schemeClr val="bg1"/>
                </a:solidFill>
                <a:latin typeface="Impact" pitchFamily="34" charset="0"/>
              </a:rPr>
              <a:t>VFE</a:t>
            </a:r>
            <a:endParaRPr lang="zh-CN" altLang="en-US" sz="8800" dirty="0">
              <a:solidFill>
                <a:schemeClr val="bg1"/>
              </a:solidFill>
              <a:latin typeface="Impact" pitchFamily="34" charset="0"/>
            </a:endParaRPr>
          </a:p>
        </p:txBody>
      </p:sp>
      <p:sp>
        <p:nvSpPr>
          <p:cNvPr id="7" name="矩形 6"/>
          <p:cNvSpPr/>
          <p:nvPr/>
        </p:nvSpPr>
        <p:spPr>
          <a:xfrm>
            <a:off x="2257403" y="4386268"/>
            <a:ext cx="6728317" cy="646331"/>
          </a:xfrm>
          <a:prstGeom prst="rect">
            <a:avLst/>
          </a:prstGeom>
        </p:spPr>
        <p:txBody>
          <a:bodyPr wrap="none">
            <a:spAutoFit/>
          </a:bodyPr>
          <a:lstStyle/>
          <a:p>
            <a:pPr>
              <a:defRPr/>
            </a:pPr>
            <a:r>
              <a:rPr lang="en-US" altLang="zh-CN" sz="3600" b="1" dirty="0" smtClean="0">
                <a:solidFill>
                  <a:srgbClr val="FF0000"/>
                </a:solidFill>
              </a:rPr>
              <a:t>V</a:t>
            </a:r>
            <a:r>
              <a:rPr lang="en-US" altLang="zh-CN" dirty="0" smtClean="0">
                <a:solidFill>
                  <a:schemeClr val="bg1">
                    <a:lumMod val="65000"/>
                  </a:schemeClr>
                </a:solidFill>
              </a:rPr>
              <a:t>ariable </a:t>
            </a:r>
            <a:r>
              <a:rPr lang="en-US" altLang="zh-CN" sz="3600" b="1" dirty="0" smtClean="0">
                <a:solidFill>
                  <a:srgbClr val="FF0000"/>
                </a:solidFill>
              </a:rPr>
              <a:t>F</a:t>
            </a:r>
            <a:r>
              <a:rPr lang="en-US" altLang="zh-CN" dirty="0" smtClean="0">
                <a:solidFill>
                  <a:schemeClr val="bg1">
                    <a:lumMod val="65000"/>
                  </a:schemeClr>
                </a:solidFill>
              </a:rPr>
              <a:t>requency </a:t>
            </a:r>
            <a:r>
              <a:rPr lang="en-US" altLang="zh-CN" sz="3600" b="1" dirty="0" smtClean="0">
                <a:solidFill>
                  <a:srgbClr val="FF0000"/>
                </a:solidFill>
              </a:rPr>
              <a:t>E</a:t>
            </a:r>
            <a:r>
              <a:rPr lang="en-US" altLang="zh-CN" dirty="0" smtClean="0">
                <a:solidFill>
                  <a:schemeClr val="bg1">
                    <a:lumMod val="65000"/>
                  </a:schemeClr>
                </a:solidFill>
              </a:rPr>
              <a:t>lectric quantity measuring instruments</a:t>
            </a:r>
            <a:endParaRPr lang="zh-CN" altLang="en-US" dirty="0">
              <a:solidFill>
                <a:schemeClr val="bg1">
                  <a:lumMod val="65000"/>
                </a:schemeClr>
              </a:solidFill>
            </a:endParaRPr>
          </a:p>
        </p:txBody>
      </p:sp>
      <p:sp>
        <p:nvSpPr>
          <p:cNvPr id="2053" name="TextBox 7"/>
          <p:cNvSpPr txBox="1">
            <a:spLocks noChangeArrowheads="1"/>
          </p:cNvSpPr>
          <p:nvPr/>
        </p:nvSpPr>
        <p:spPr bwMode="auto">
          <a:xfrm>
            <a:off x="7199520" y="5100648"/>
            <a:ext cx="274947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r" eaLnBrk="1" hangingPunct="1"/>
            <a:r>
              <a:rPr lang="zh-CN" altLang="en-US" dirty="0" smtClean="0">
                <a:solidFill>
                  <a:schemeClr val="tx1">
                    <a:lumMod val="65000"/>
                    <a:lumOff val="35000"/>
                  </a:schemeClr>
                </a:solidFill>
                <a:latin typeface="微软雅黑" pitchFamily="34" charset="-122"/>
                <a:ea typeface="微软雅黑" pitchFamily="34" charset="-122"/>
              </a:rPr>
              <a:t>湖南银河电气有限公司</a:t>
            </a:r>
            <a:endParaRPr lang="en-US" altLang="zh-CN" dirty="0" smtClean="0">
              <a:solidFill>
                <a:schemeClr val="tx1">
                  <a:lumMod val="65000"/>
                  <a:lumOff val="35000"/>
                </a:schemeClr>
              </a:solidFill>
              <a:latin typeface="微软雅黑" pitchFamily="34" charset="-122"/>
              <a:ea typeface="微软雅黑" pitchFamily="34" charset="-122"/>
            </a:endParaRPr>
          </a:p>
          <a:p>
            <a:pPr algn="r" eaLnBrk="1" hangingPunct="1"/>
            <a:r>
              <a:rPr lang="zh-CN" altLang="en-US" dirty="0" smtClean="0">
                <a:solidFill>
                  <a:schemeClr val="tx1">
                    <a:lumMod val="65000"/>
                    <a:lumOff val="35000"/>
                  </a:schemeClr>
                </a:solidFill>
                <a:latin typeface="微软雅黑" pitchFamily="34" charset="-122"/>
                <a:ea typeface="微软雅黑" pitchFamily="34" charset="-122"/>
              </a:rPr>
              <a:t>湖南省计量检测研究院</a:t>
            </a:r>
            <a:endParaRPr lang="en-US" altLang="zh-CN" dirty="0" smtClean="0">
              <a:solidFill>
                <a:schemeClr val="tx1">
                  <a:lumMod val="65000"/>
                  <a:lumOff val="35000"/>
                </a:schemeClr>
              </a:solidFill>
              <a:latin typeface="微软雅黑" pitchFamily="34" charset="-122"/>
              <a:ea typeface="微软雅黑" pitchFamily="34" charset="-122"/>
            </a:endParaRPr>
          </a:p>
          <a:p>
            <a:pPr algn="r" eaLnBrk="1" hangingPunct="1"/>
            <a:r>
              <a:rPr lang="zh-CN" altLang="en-US" dirty="0" smtClean="0">
                <a:solidFill>
                  <a:schemeClr val="tx1">
                    <a:lumMod val="65000"/>
                    <a:lumOff val="35000"/>
                  </a:schemeClr>
                </a:solidFill>
                <a:latin typeface="微软雅黑" pitchFamily="34" charset="-122"/>
                <a:ea typeface="微软雅黑" pitchFamily="34" charset="-122"/>
              </a:rPr>
              <a:t>国防科学技术大学</a:t>
            </a:r>
            <a:endParaRPr lang="zh-CN" altLang="en-US" dirty="0">
              <a:solidFill>
                <a:schemeClr val="tx1">
                  <a:lumMod val="65000"/>
                  <a:lumOff val="3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solidFill>
                  <a:srgbClr val="FF0000"/>
                </a:solidFill>
              </a:rPr>
              <a:t>变频电量测量仪器现状</a:t>
            </a:r>
            <a:endParaRPr lang="zh-CN" altLang="en-US" dirty="0">
              <a:solidFill>
                <a:srgbClr val="FF0000"/>
              </a:solidFill>
            </a:endParaRPr>
          </a:p>
        </p:txBody>
      </p:sp>
      <p:sp>
        <p:nvSpPr>
          <p:cNvPr id="8" name="TextBox 7">
            <a:hlinkClick r:id="rId2" action="ppaction://hlinksldjump"/>
          </p:cNvPr>
          <p:cNvSpPr txBox="1"/>
          <p:nvPr/>
        </p:nvSpPr>
        <p:spPr>
          <a:xfrm>
            <a:off x="3649629" y="1800209"/>
            <a:ext cx="2808288" cy="2378075"/>
          </a:xfrm>
          <a:prstGeom prst="rect">
            <a:avLst/>
          </a:prstGeom>
          <a:solidFill>
            <a:schemeClr val="bg1">
              <a:lumMod val="95000"/>
            </a:schemeClr>
          </a:solidFill>
          <a:ln>
            <a:solidFill>
              <a:srgbClr val="FF0000"/>
            </a:solidFill>
          </a:ln>
          <a:effectLst/>
        </p:spPr>
        <p:style>
          <a:lnRef idx="1">
            <a:schemeClr val="accent3"/>
          </a:lnRef>
          <a:fillRef idx="2">
            <a:schemeClr val="accent3"/>
          </a:fillRef>
          <a:effectRef idx="1">
            <a:schemeClr val="accent3"/>
          </a:effectRef>
          <a:fontRef idx="minor">
            <a:schemeClr val="dk1"/>
          </a:fontRef>
        </p:style>
        <p:txBody>
          <a:bodyPr/>
          <a:lstStyle/>
          <a:p>
            <a:pPr defTabSz="755650" fontAlgn="auto">
              <a:lnSpc>
                <a:spcPct val="150000"/>
              </a:lnSpc>
              <a:spcBef>
                <a:spcPts val="0"/>
              </a:spcBef>
              <a:spcAft>
                <a:spcPct val="15000"/>
              </a:spcAft>
              <a:defRPr/>
            </a:pP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9" name="TextBox 8">
            <a:hlinkClick r:id="rId3" action="ppaction://hlinksldjump"/>
          </p:cNvPr>
          <p:cNvSpPr txBox="1"/>
          <p:nvPr/>
        </p:nvSpPr>
        <p:spPr>
          <a:xfrm>
            <a:off x="6713504" y="1800209"/>
            <a:ext cx="2808288" cy="2378075"/>
          </a:xfrm>
          <a:prstGeom prst="rect">
            <a:avLst/>
          </a:prstGeom>
          <a:solidFill>
            <a:schemeClr val="bg1">
              <a:lumMod val="95000"/>
            </a:schemeClr>
          </a:solidFill>
          <a:ln>
            <a:solidFill>
              <a:srgbClr val="FF0000"/>
            </a:solidFill>
          </a:ln>
          <a:effectLst/>
        </p:spPr>
        <p:style>
          <a:lnRef idx="1">
            <a:schemeClr val="accent3"/>
          </a:lnRef>
          <a:fillRef idx="2">
            <a:schemeClr val="accent3"/>
          </a:fillRef>
          <a:effectRef idx="1">
            <a:schemeClr val="accent3"/>
          </a:effectRef>
          <a:fontRef idx="minor">
            <a:schemeClr val="dk1"/>
          </a:fontRef>
        </p:style>
        <p:txBody>
          <a:bodyPr/>
          <a:lstStyle/>
          <a:p>
            <a:pPr defTabSz="755650" fontAlgn="auto">
              <a:lnSpc>
                <a:spcPct val="150000"/>
              </a:lnSpc>
              <a:spcBef>
                <a:spcPts val="0"/>
              </a:spcBef>
              <a:spcAft>
                <a:spcPct val="15000"/>
              </a:spcAft>
              <a:defRPr/>
            </a:pP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10" name="TextBox 9"/>
          <p:cNvSpPr txBox="1"/>
          <p:nvPr/>
        </p:nvSpPr>
        <p:spPr>
          <a:xfrm>
            <a:off x="6726204" y="1314434"/>
            <a:ext cx="2808288" cy="707886"/>
          </a:xfrm>
          <a:prstGeom prst="rect">
            <a:avLst/>
          </a:prstGeom>
          <a:solidFill>
            <a:srgbClr val="FF0000"/>
          </a:solidFill>
          <a:ln>
            <a:noFill/>
          </a:ln>
          <a:effectLst/>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准确度</a:t>
            </a:r>
            <a:endParaRPr lang="en-US" altLang="zh-CN" b="1" dirty="0" smtClean="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标称方式混乱</a:t>
            </a:r>
            <a:endParaRPr lang="zh-CN" altLang="en-US" b="1" dirty="0">
              <a:solidFill>
                <a:schemeClr val="bg1"/>
              </a:solidFill>
              <a:latin typeface="微软雅黑" pitchFamily="34" charset="-122"/>
              <a:ea typeface="微软雅黑" pitchFamily="34" charset="-122"/>
            </a:endParaRPr>
          </a:p>
        </p:txBody>
      </p:sp>
      <p:sp>
        <p:nvSpPr>
          <p:cNvPr id="11" name="TextBox 10">
            <a:hlinkClick r:id="rId4" action="ppaction://hlinksldjump"/>
          </p:cNvPr>
          <p:cNvSpPr txBox="1"/>
          <p:nvPr/>
        </p:nvSpPr>
        <p:spPr>
          <a:xfrm>
            <a:off x="614329" y="1800209"/>
            <a:ext cx="2808288" cy="2378075"/>
          </a:xfrm>
          <a:prstGeom prst="rect">
            <a:avLst/>
          </a:prstGeom>
          <a:solidFill>
            <a:schemeClr val="bg1">
              <a:lumMod val="95000"/>
            </a:schemeClr>
          </a:solidFill>
          <a:ln>
            <a:solidFill>
              <a:srgbClr val="FF0000"/>
            </a:solidFill>
          </a:ln>
          <a:effectLst/>
        </p:spPr>
        <p:style>
          <a:lnRef idx="1">
            <a:schemeClr val="accent3"/>
          </a:lnRef>
          <a:fillRef idx="2">
            <a:schemeClr val="accent3"/>
          </a:fillRef>
          <a:effectRef idx="1">
            <a:schemeClr val="accent3"/>
          </a:effectRef>
          <a:fontRef idx="minor">
            <a:schemeClr val="dk1"/>
          </a:fontRef>
        </p:style>
        <p:txBody>
          <a:bodyPr/>
          <a:lstStyle/>
          <a:p>
            <a:pPr defTabSz="755650" fontAlgn="auto">
              <a:lnSpc>
                <a:spcPct val="150000"/>
              </a:lnSpc>
              <a:spcBef>
                <a:spcPts val="0"/>
              </a:spcBef>
              <a:spcAft>
                <a:spcPct val="15000"/>
              </a:spcAft>
              <a:defRPr/>
            </a:pP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12" name="Text Box 17"/>
          <p:cNvSpPr txBox="1">
            <a:spLocks noChangeArrowheads="1"/>
          </p:cNvSpPr>
          <p:nvPr/>
        </p:nvSpPr>
        <p:spPr bwMode="auto">
          <a:xfrm>
            <a:off x="875374" y="2408874"/>
            <a:ext cx="225025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lnSpc>
                <a:spcPct val="150000"/>
              </a:lnSpc>
              <a:spcBef>
                <a:spcPts val="0"/>
              </a:spcBef>
              <a:spcAft>
                <a:spcPts val="0"/>
              </a:spcAft>
              <a:defRPr/>
            </a:pPr>
            <a:r>
              <a:rPr lang="zh-CN" altLang="en-US" b="1" dirty="0" smtClean="0">
                <a:solidFill>
                  <a:schemeClr val="tx1">
                    <a:lumMod val="65000"/>
                    <a:lumOff val="35000"/>
                  </a:schemeClr>
                </a:solidFill>
                <a:latin typeface="微软雅黑" pitchFamily="34" charset="-122"/>
                <a:ea typeface="微软雅黑" pitchFamily="34" charset="-122"/>
              </a:rPr>
              <a:t>带宽指标很宽</a:t>
            </a:r>
            <a:endParaRPr lang="zh-CN" altLang="en-US" b="1" dirty="0">
              <a:solidFill>
                <a:schemeClr val="tx1">
                  <a:lumMod val="65000"/>
                  <a:lumOff val="35000"/>
                </a:schemeClr>
              </a:solidFill>
              <a:latin typeface="微软雅黑" pitchFamily="34" charset="-122"/>
              <a:ea typeface="微软雅黑" pitchFamily="34" charset="-122"/>
            </a:endParaRPr>
          </a:p>
          <a:p>
            <a:pPr algn="ctr" fontAlgn="auto">
              <a:lnSpc>
                <a:spcPct val="150000"/>
              </a:lnSpc>
              <a:spcBef>
                <a:spcPts val="0"/>
              </a:spcBef>
              <a:spcAft>
                <a:spcPts val="0"/>
              </a:spcAft>
              <a:defRPr/>
            </a:pPr>
            <a:r>
              <a:rPr lang="zh-CN" altLang="en-US" b="1" dirty="0" smtClean="0">
                <a:solidFill>
                  <a:schemeClr val="tx1">
                    <a:lumMod val="65000"/>
                    <a:lumOff val="35000"/>
                  </a:schemeClr>
                </a:solidFill>
                <a:latin typeface="微软雅黑" pitchFamily="34" charset="-122"/>
                <a:ea typeface="微软雅黑" pitchFamily="34" charset="-122"/>
              </a:rPr>
              <a:t>标称精度指标只在工频正弦波时成立</a:t>
            </a:r>
            <a:endParaRPr lang="zh-CN" altLang="en-US" b="1" dirty="0">
              <a:solidFill>
                <a:schemeClr val="tx1">
                  <a:lumMod val="65000"/>
                  <a:lumOff val="35000"/>
                </a:schemeClr>
              </a:solidFill>
              <a:latin typeface="微软雅黑" pitchFamily="34" charset="-122"/>
              <a:ea typeface="微软雅黑" pitchFamily="34" charset="-122"/>
            </a:endParaRPr>
          </a:p>
        </p:txBody>
      </p:sp>
      <p:sp>
        <p:nvSpPr>
          <p:cNvPr id="14" name="TextBox 13"/>
          <p:cNvSpPr txBox="1"/>
          <p:nvPr/>
        </p:nvSpPr>
        <p:spPr>
          <a:xfrm>
            <a:off x="614329" y="1314434"/>
            <a:ext cx="2808288" cy="707886"/>
          </a:xfrm>
          <a:prstGeom prst="rect">
            <a:avLst/>
          </a:prstGeom>
          <a:solidFill>
            <a:srgbClr val="FF0000"/>
          </a:solidFill>
          <a:ln>
            <a:noFill/>
          </a:ln>
          <a:effectLst/>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准确限值频率范围</a:t>
            </a:r>
            <a:endParaRPr lang="en-US" altLang="zh-CN" b="1" dirty="0" smtClean="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不明确</a:t>
            </a:r>
            <a:endParaRPr lang="zh-CN" altLang="en-US" b="1" dirty="0">
              <a:solidFill>
                <a:schemeClr val="bg1"/>
              </a:solidFill>
              <a:latin typeface="微软雅黑" pitchFamily="34" charset="-122"/>
              <a:ea typeface="微软雅黑" pitchFamily="34" charset="-122"/>
            </a:endParaRPr>
          </a:p>
        </p:txBody>
      </p:sp>
      <p:sp>
        <p:nvSpPr>
          <p:cNvPr id="15" name="TextBox 14"/>
          <p:cNvSpPr txBox="1"/>
          <p:nvPr/>
        </p:nvSpPr>
        <p:spPr>
          <a:xfrm>
            <a:off x="3649629" y="1314434"/>
            <a:ext cx="2808288" cy="707886"/>
          </a:xfrm>
          <a:prstGeom prst="rect">
            <a:avLst/>
          </a:prstGeom>
          <a:solidFill>
            <a:srgbClr val="FF0000"/>
          </a:solidFill>
          <a:ln>
            <a:noFill/>
          </a:ln>
          <a:effectLst/>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角差指标</a:t>
            </a:r>
            <a:endParaRPr lang="en-US" altLang="zh-CN" b="1" dirty="0" smtClean="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不明确</a:t>
            </a:r>
            <a:endParaRPr lang="zh-CN" altLang="en-US" b="1" dirty="0">
              <a:solidFill>
                <a:schemeClr val="bg1"/>
              </a:solidFill>
              <a:latin typeface="微软雅黑" pitchFamily="34" charset="-122"/>
              <a:ea typeface="微软雅黑" pitchFamily="34" charset="-122"/>
            </a:endParaRPr>
          </a:p>
        </p:txBody>
      </p:sp>
      <p:sp>
        <p:nvSpPr>
          <p:cNvPr id="19" name="Text Box 17"/>
          <p:cNvSpPr txBox="1">
            <a:spLocks noChangeArrowheads="1"/>
          </p:cNvSpPr>
          <p:nvPr/>
        </p:nvSpPr>
        <p:spPr bwMode="auto">
          <a:xfrm>
            <a:off x="3928648" y="2408874"/>
            <a:ext cx="225025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lnSpc>
                <a:spcPct val="150000"/>
              </a:lnSpc>
              <a:spcBef>
                <a:spcPts val="0"/>
              </a:spcBef>
              <a:spcAft>
                <a:spcPts val="0"/>
              </a:spcAft>
              <a:defRPr/>
            </a:pPr>
            <a:r>
              <a:rPr lang="zh-CN" altLang="en-US" b="1" dirty="0" smtClean="0">
                <a:solidFill>
                  <a:schemeClr val="tx1">
                    <a:lumMod val="65000"/>
                    <a:lumOff val="35000"/>
                  </a:schemeClr>
                </a:solidFill>
                <a:latin typeface="微软雅黑" pitchFamily="34" charset="-122"/>
                <a:ea typeface="微软雅黑" pitchFamily="34" charset="-122"/>
              </a:rPr>
              <a:t>变送器无角差指标</a:t>
            </a:r>
            <a:endParaRPr lang="en-US" altLang="zh-CN" b="1" dirty="0" smtClean="0">
              <a:solidFill>
                <a:schemeClr val="tx1">
                  <a:lumMod val="65000"/>
                  <a:lumOff val="35000"/>
                </a:schemeClr>
              </a:solidFill>
              <a:latin typeface="微软雅黑" pitchFamily="34" charset="-122"/>
              <a:ea typeface="微软雅黑" pitchFamily="34" charset="-122"/>
            </a:endParaRPr>
          </a:p>
          <a:p>
            <a:pPr algn="ctr" fontAlgn="auto">
              <a:lnSpc>
                <a:spcPct val="150000"/>
              </a:lnSpc>
              <a:spcBef>
                <a:spcPts val="0"/>
              </a:spcBef>
              <a:spcAft>
                <a:spcPts val="0"/>
              </a:spcAft>
              <a:defRPr/>
            </a:pPr>
            <a:r>
              <a:rPr lang="zh-CN" altLang="en-US" b="1" dirty="0" smtClean="0">
                <a:solidFill>
                  <a:schemeClr val="tx1">
                    <a:lumMod val="65000"/>
                    <a:lumOff val="35000"/>
                  </a:schemeClr>
                </a:solidFill>
                <a:latin typeface="微软雅黑" pitchFamily="34" charset="-122"/>
                <a:ea typeface="微软雅黑" pitchFamily="34" charset="-122"/>
              </a:rPr>
              <a:t>分析仪只标称</a:t>
            </a:r>
            <a:r>
              <a:rPr lang="en-US" altLang="zh-CN" b="1" dirty="0" smtClean="0">
                <a:solidFill>
                  <a:schemeClr val="tx1">
                    <a:lumMod val="65000"/>
                    <a:lumOff val="35000"/>
                  </a:schemeClr>
                </a:solidFill>
                <a:latin typeface="微软雅黑" pitchFamily="34" charset="-122"/>
                <a:ea typeface="微软雅黑" pitchFamily="34" charset="-122"/>
              </a:rPr>
              <a:t>λ=1</a:t>
            </a:r>
            <a:r>
              <a:rPr lang="zh-CN" altLang="en-US" b="1" dirty="0" smtClean="0">
                <a:solidFill>
                  <a:schemeClr val="tx1">
                    <a:lumMod val="65000"/>
                    <a:lumOff val="35000"/>
                  </a:schemeClr>
                </a:solidFill>
                <a:latin typeface="微软雅黑" pitchFamily="34" charset="-122"/>
                <a:ea typeface="微软雅黑" pitchFamily="34" charset="-122"/>
              </a:rPr>
              <a:t>时精度</a:t>
            </a:r>
            <a:endParaRPr lang="zh-CN" altLang="en-US" b="1" dirty="0">
              <a:solidFill>
                <a:schemeClr val="tx1">
                  <a:lumMod val="65000"/>
                  <a:lumOff val="35000"/>
                </a:schemeClr>
              </a:solidFill>
              <a:latin typeface="微软雅黑" pitchFamily="34" charset="-122"/>
              <a:ea typeface="微软雅黑" pitchFamily="34" charset="-122"/>
            </a:endParaRPr>
          </a:p>
        </p:txBody>
      </p:sp>
      <p:sp>
        <p:nvSpPr>
          <p:cNvPr id="20" name="Text Box 17"/>
          <p:cNvSpPr txBox="1">
            <a:spLocks noChangeArrowheads="1"/>
          </p:cNvSpPr>
          <p:nvPr/>
        </p:nvSpPr>
        <p:spPr bwMode="auto">
          <a:xfrm>
            <a:off x="7044117" y="2408874"/>
            <a:ext cx="225025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lnSpc>
                <a:spcPct val="150000"/>
              </a:lnSpc>
              <a:spcBef>
                <a:spcPts val="0"/>
              </a:spcBef>
              <a:spcAft>
                <a:spcPts val="0"/>
              </a:spcAft>
              <a:defRPr/>
            </a:pPr>
            <a:r>
              <a:rPr lang="en-US" altLang="zh-CN" b="1" dirty="0" err="1" smtClean="0">
                <a:solidFill>
                  <a:schemeClr val="tx1">
                    <a:lumMod val="65000"/>
                    <a:lumOff val="35000"/>
                  </a:schemeClr>
                </a:solidFill>
                <a:latin typeface="微软雅黑" pitchFamily="34" charset="-122"/>
                <a:ea typeface="微软雅黑" pitchFamily="34" charset="-122"/>
              </a:rPr>
              <a:t>A%rd+B%FS</a:t>
            </a:r>
            <a:endParaRPr lang="en-US" altLang="zh-CN" b="1" dirty="0" smtClean="0">
              <a:solidFill>
                <a:schemeClr val="tx1">
                  <a:lumMod val="65000"/>
                  <a:lumOff val="35000"/>
                </a:schemeClr>
              </a:solidFill>
              <a:latin typeface="微软雅黑" pitchFamily="34" charset="-122"/>
              <a:ea typeface="微软雅黑" pitchFamily="34" charset="-122"/>
            </a:endParaRPr>
          </a:p>
          <a:p>
            <a:pPr algn="ctr" fontAlgn="auto">
              <a:lnSpc>
                <a:spcPct val="150000"/>
              </a:lnSpc>
              <a:spcBef>
                <a:spcPts val="0"/>
              </a:spcBef>
              <a:spcAft>
                <a:spcPts val="0"/>
              </a:spcAft>
              <a:defRPr/>
            </a:pPr>
            <a:r>
              <a:rPr lang="en-US" altLang="zh-CN" b="1" dirty="0" smtClean="0">
                <a:solidFill>
                  <a:schemeClr val="tx1">
                    <a:lumMod val="65000"/>
                    <a:lumOff val="35000"/>
                  </a:schemeClr>
                </a:solidFill>
                <a:latin typeface="微软雅黑" pitchFamily="34" charset="-122"/>
                <a:ea typeface="微软雅黑" pitchFamily="34" charset="-122"/>
              </a:rPr>
              <a:t>B</a:t>
            </a:r>
            <a:r>
              <a:rPr lang="zh-CN" altLang="en-US" b="1" dirty="0" smtClean="0">
                <a:solidFill>
                  <a:schemeClr val="tx1">
                    <a:lumMod val="65000"/>
                    <a:lumOff val="35000"/>
                  </a:schemeClr>
                </a:solidFill>
                <a:latin typeface="微软雅黑" pitchFamily="34" charset="-122"/>
                <a:ea typeface="微软雅黑" pitchFamily="34" charset="-122"/>
              </a:rPr>
              <a:t>≯</a:t>
            </a:r>
            <a:r>
              <a:rPr lang="en-US" altLang="zh-CN" b="1" dirty="0" smtClean="0">
                <a:solidFill>
                  <a:schemeClr val="tx1">
                    <a:lumMod val="65000"/>
                    <a:lumOff val="35000"/>
                  </a:schemeClr>
                </a:solidFill>
                <a:latin typeface="微软雅黑" pitchFamily="34" charset="-122"/>
                <a:ea typeface="微软雅黑" pitchFamily="34" charset="-122"/>
              </a:rPr>
              <a:t>A/4</a:t>
            </a:r>
            <a:endParaRPr lang="zh-CN" altLang="en-US" b="1" dirty="0">
              <a:solidFill>
                <a:schemeClr val="tx1">
                  <a:lumMod val="65000"/>
                  <a:lumOff val="35000"/>
                </a:schemeClr>
              </a:solidFill>
              <a:latin typeface="微软雅黑" pitchFamily="34" charset="-122"/>
              <a:ea typeface="微软雅黑" pitchFamily="34" charset="-122"/>
            </a:endParaRPr>
          </a:p>
        </p:txBody>
      </p:sp>
      <p:sp>
        <p:nvSpPr>
          <p:cNvPr id="13" name="矩形 12"/>
          <p:cNvSpPr/>
          <p:nvPr/>
        </p:nvSpPr>
        <p:spPr>
          <a:xfrm>
            <a:off x="685767" y="5384695"/>
            <a:ext cx="9501254" cy="787523"/>
          </a:xfrm>
          <a:prstGeom prst="rect">
            <a:avLst/>
          </a:prstGeom>
        </p:spPr>
        <p:txBody>
          <a:bodyPr wrap="square">
            <a:spAutoFit/>
          </a:bodyPr>
          <a:lstStyle/>
          <a:p>
            <a:pPr fontAlgn="auto">
              <a:lnSpc>
                <a:spcPct val="150000"/>
              </a:lnSpc>
              <a:spcBef>
                <a:spcPts val="0"/>
              </a:spcBef>
              <a:spcAft>
                <a:spcPts val="0"/>
              </a:spcAft>
              <a:defRPr/>
            </a:pPr>
            <a:r>
              <a:rPr lang="zh-CN" altLang="en-US" sz="1600" b="1" dirty="0" smtClean="0">
                <a:solidFill>
                  <a:schemeClr val="tx1">
                    <a:lumMod val="65000"/>
                    <a:lumOff val="35000"/>
                  </a:schemeClr>
                </a:solidFill>
                <a:latin typeface="微软雅黑" pitchFamily="34" charset="-122"/>
                <a:ea typeface="微软雅黑" pitchFamily="34" charset="-122"/>
              </a:rPr>
              <a:t>如何准确测量</a:t>
            </a:r>
            <a:r>
              <a:rPr lang="zh-CN" altLang="en-US" sz="1600" b="1" dirty="0" smtClean="0">
                <a:solidFill>
                  <a:srgbClr val="FF0000"/>
                </a:solidFill>
                <a:latin typeface="微软雅黑" pitchFamily="34" charset="-122"/>
                <a:ea typeface="微软雅黑" pitchFamily="34" charset="-122"/>
              </a:rPr>
              <a:t>变频电量</a:t>
            </a:r>
            <a:r>
              <a:rPr lang="zh-CN" altLang="en-US" sz="1600" b="1" dirty="0" smtClean="0">
                <a:solidFill>
                  <a:schemeClr val="tx1">
                    <a:lumMod val="65000"/>
                    <a:lumOff val="35000"/>
                  </a:schemeClr>
                </a:solidFill>
                <a:latin typeface="微软雅黑" pitchFamily="34" charset="-122"/>
                <a:ea typeface="微软雅黑" pitchFamily="34" charset="-122"/>
              </a:rPr>
              <a:t>，如何规范</a:t>
            </a:r>
            <a:r>
              <a:rPr lang="zh-CN" altLang="en-US" sz="1600" b="1" dirty="0" smtClean="0">
                <a:solidFill>
                  <a:srgbClr val="FF0000"/>
                </a:solidFill>
                <a:latin typeface="微软雅黑" pitchFamily="34" charset="-122"/>
                <a:ea typeface="微软雅黑" pitchFamily="34" charset="-122"/>
              </a:rPr>
              <a:t>变频电量测量仪器</a:t>
            </a:r>
            <a:r>
              <a:rPr lang="zh-CN" altLang="en-US" sz="1600" b="1" dirty="0" smtClean="0">
                <a:solidFill>
                  <a:schemeClr val="tx1">
                    <a:lumMod val="65000"/>
                    <a:lumOff val="35000"/>
                  </a:schemeClr>
                </a:solidFill>
                <a:latin typeface="微软雅黑" pitchFamily="34" charset="-122"/>
                <a:ea typeface="微软雅黑" pitchFamily="34" charset="-122"/>
              </a:rPr>
              <a:t>，是变频调速技术、新能源技术持续、稳定、健康发展中亟待解决的问题，也是电机系统节能减排的一项重要课题。</a:t>
            </a:r>
            <a:endParaRPr lang="zh-CN" altLang="en-US" sz="1600" b="1" dirty="0">
              <a:solidFill>
                <a:schemeClr val="tx1">
                  <a:lumMod val="65000"/>
                  <a:lumOff val="35000"/>
                </a:schemeClr>
              </a:solidFill>
              <a:latin typeface="微软雅黑" pitchFamily="34" charset="-122"/>
              <a:ea typeface="微软雅黑" pitchFamily="34" charset="-122"/>
            </a:endParaRPr>
          </a:p>
        </p:txBody>
      </p:sp>
      <p:sp>
        <p:nvSpPr>
          <p:cNvPr id="16" name="AutoShape 18"/>
          <p:cNvSpPr>
            <a:spLocks noChangeArrowheads="1"/>
          </p:cNvSpPr>
          <p:nvPr/>
        </p:nvSpPr>
        <p:spPr bwMode="auto">
          <a:xfrm>
            <a:off x="544513" y="4886334"/>
            <a:ext cx="9852025" cy="1728779"/>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grpSp>
        <p:nvGrpSpPr>
          <p:cNvPr id="17" name="组合 16"/>
          <p:cNvGrpSpPr/>
          <p:nvPr/>
        </p:nvGrpSpPr>
        <p:grpSpPr>
          <a:xfrm>
            <a:off x="4757733" y="4672020"/>
            <a:ext cx="1143008" cy="429680"/>
            <a:chOff x="4288792" y="4913215"/>
            <a:chExt cx="1863725" cy="287338"/>
          </a:xfrm>
          <a:solidFill>
            <a:srgbClr val="FF0000"/>
          </a:solidFill>
        </p:grpSpPr>
        <p:sp>
          <p:nvSpPr>
            <p:cNvPr id="18" name="AutoShape 19"/>
            <p:cNvSpPr>
              <a:spLocks noChangeArrowheads="1"/>
            </p:cNvSpPr>
            <p:nvPr/>
          </p:nvSpPr>
          <p:spPr bwMode="gray">
            <a:xfrm>
              <a:off x="4288792" y="4913215"/>
              <a:ext cx="1863725" cy="287338"/>
            </a:xfrm>
            <a:prstGeom prst="roundRect">
              <a:avLst>
                <a:gd name="adj" fmla="val 34483"/>
              </a:avLst>
            </a:prstGeom>
            <a:grpFill/>
            <a:ln w="9525">
              <a:no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21" name="AutoShape 20"/>
            <p:cNvSpPr>
              <a:spLocks noChangeArrowheads="1"/>
            </p:cNvSpPr>
            <p:nvPr/>
          </p:nvSpPr>
          <p:spPr bwMode="auto">
            <a:xfrm flipH="1">
              <a:off x="5973130" y="4984653"/>
              <a:ext cx="71438" cy="144463"/>
            </a:xfrm>
            <a:prstGeom prst="octagon">
              <a:avLst>
                <a:gd name="adj" fmla="val 29287"/>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zh-CN" altLang="en-US">
                <a:latin typeface="+mn-lt"/>
                <a:ea typeface="+mn-ea"/>
              </a:endParaRPr>
            </a:p>
          </p:txBody>
        </p:sp>
        <p:sp>
          <p:nvSpPr>
            <p:cNvPr id="22" name="AutoShape 21"/>
            <p:cNvSpPr>
              <a:spLocks noChangeArrowheads="1"/>
            </p:cNvSpPr>
            <p:nvPr/>
          </p:nvSpPr>
          <p:spPr bwMode="auto">
            <a:xfrm flipH="1">
              <a:off x="4390392" y="4984653"/>
              <a:ext cx="73025" cy="144463"/>
            </a:xfrm>
            <a:prstGeom prst="octagon">
              <a:avLst>
                <a:gd name="adj" fmla="val 29287"/>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zh-CN" altLang="en-US">
                <a:latin typeface="+mn-lt"/>
                <a:ea typeface="+mn-ea"/>
              </a:endParaRPr>
            </a:p>
          </p:txBody>
        </p:sp>
      </p:grpSp>
      <p:sp>
        <p:nvSpPr>
          <p:cNvPr id="24" name="矩形 25"/>
          <p:cNvSpPr>
            <a:spLocks noChangeArrowheads="1"/>
          </p:cNvSpPr>
          <p:nvPr/>
        </p:nvSpPr>
        <p:spPr bwMode="auto">
          <a:xfrm>
            <a:off x="4972047" y="4743458"/>
            <a:ext cx="69762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80000"/>
              </a:lnSpc>
            </a:pPr>
            <a:r>
              <a:rPr lang="zh-CN" altLang="en-US" b="1" dirty="0" smtClean="0">
                <a:solidFill>
                  <a:schemeClr val="bg1"/>
                </a:solidFill>
                <a:latin typeface="微软雅黑" pitchFamily="34" charset="-122"/>
                <a:ea typeface="微软雅黑" pitchFamily="34" charset="-122"/>
              </a:rPr>
              <a:t>意义</a:t>
            </a:r>
            <a:endParaRPr lang="zh-CN" altLang="en-US" b="1" dirty="0">
              <a:solidFill>
                <a:schemeClr val="bg1"/>
              </a:solidFill>
              <a:latin typeface="微软雅黑" pitchFamily="34" charset="-122"/>
              <a:ea typeface="微软雅黑" pitchFamily="34" charset="-122"/>
            </a:endParaRPr>
          </a:p>
        </p:txBody>
      </p:sp>
      <p:sp>
        <p:nvSpPr>
          <p:cNvPr id="26" name="动作按钮: 前进或下一项 25">
            <a:hlinkClick r:id="rId5" action="ppaction://hlinksldjump" highlightClick="1"/>
          </p:cNvPr>
          <p:cNvSpPr/>
          <p:nvPr/>
        </p:nvSpPr>
        <p:spPr>
          <a:xfrm>
            <a:off x="9544079" y="6029342"/>
            <a:ext cx="357190"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solidFill>
                  <a:srgbClr val="FF0000"/>
                </a:solidFill>
              </a:rPr>
              <a:t>变频电量测量仪器现状</a:t>
            </a:r>
            <a:r>
              <a:rPr lang="zh-CN" altLang="en-US" sz="2400" dirty="0" smtClean="0">
                <a:solidFill>
                  <a:schemeClr val="tx1">
                    <a:lumMod val="50000"/>
                    <a:lumOff val="50000"/>
                  </a:schemeClr>
                </a:solidFill>
              </a:rPr>
              <a:t>准确限值频率范围不明确</a:t>
            </a:r>
            <a:endParaRPr lang="zh-CN" altLang="en-US" sz="2400" dirty="0">
              <a:solidFill>
                <a:schemeClr val="tx1">
                  <a:lumMod val="50000"/>
                  <a:lumOff val="50000"/>
                </a:schemeClr>
              </a:solidFill>
            </a:endParaRPr>
          </a:p>
        </p:txBody>
      </p:sp>
      <p:sp>
        <p:nvSpPr>
          <p:cNvPr id="12" name="Text Box 17"/>
          <p:cNvSpPr txBox="1">
            <a:spLocks noChangeArrowheads="1"/>
          </p:cNvSpPr>
          <p:nvPr/>
        </p:nvSpPr>
        <p:spPr bwMode="auto">
          <a:xfrm>
            <a:off x="614329" y="1314434"/>
            <a:ext cx="9715568" cy="9612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150000"/>
              </a:lnSpc>
              <a:spcBef>
                <a:spcPts val="0"/>
              </a:spcBef>
              <a:spcAft>
                <a:spcPts val="0"/>
              </a:spcAft>
              <a:defRPr/>
            </a:pPr>
            <a:r>
              <a:rPr lang="zh-CN" altLang="en-US" b="1" dirty="0" smtClean="0">
                <a:solidFill>
                  <a:schemeClr val="tx1">
                    <a:lumMod val="65000"/>
                    <a:lumOff val="35000"/>
                  </a:schemeClr>
                </a:solidFill>
                <a:latin typeface="微软雅黑" pitchFamily="34" charset="-122"/>
                <a:ea typeface="微软雅黑" pitchFamily="34" charset="-122"/>
              </a:rPr>
              <a:t>标称带宽</a:t>
            </a:r>
            <a:r>
              <a:rPr lang="en-US" altLang="zh-CN" b="1" dirty="0" smtClean="0">
                <a:solidFill>
                  <a:schemeClr val="tx1">
                    <a:lumMod val="65000"/>
                    <a:lumOff val="35000"/>
                  </a:schemeClr>
                </a:solidFill>
                <a:latin typeface="微软雅黑" pitchFamily="34" charset="-122"/>
                <a:ea typeface="微软雅黑" pitchFamily="34" charset="-122"/>
              </a:rPr>
              <a:t>1MHz</a:t>
            </a:r>
            <a:r>
              <a:rPr lang="zh-CN" altLang="en-US" b="1" dirty="0" smtClean="0">
                <a:solidFill>
                  <a:schemeClr val="tx1">
                    <a:lumMod val="65000"/>
                    <a:lumOff val="35000"/>
                  </a:schemeClr>
                </a:solidFill>
                <a:latin typeface="微软雅黑" pitchFamily="34" charset="-122"/>
                <a:ea typeface="微软雅黑" pitchFamily="34" charset="-122"/>
              </a:rPr>
              <a:t>，准确度为</a:t>
            </a:r>
            <a:r>
              <a:rPr lang="en-US" altLang="zh-CN" b="1" dirty="0" smtClean="0">
                <a:solidFill>
                  <a:schemeClr val="tx1">
                    <a:lumMod val="65000"/>
                    <a:lumOff val="35000"/>
                  </a:schemeClr>
                </a:solidFill>
                <a:latin typeface="微软雅黑" pitchFamily="34" charset="-122"/>
                <a:ea typeface="微软雅黑" pitchFamily="34" charset="-122"/>
              </a:rPr>
              <a:t>0.02%rd+0.04FS</a:t>
            </a:r>
            <a:r>
              <a:rPr lang="zh-CN" altLang="en-US" b="1" dirty="0" smtClean="0">
                <a:solidFill>
                  <a:schemeClr val="tx1">
                    <a:lumMod val="65000"/>
                    <a:lumOff val="35000"/>
                  </a:schemeClr>
                </a:solidFill>
                <a:latin typeface="微软雅黑" pitchFamily="34" charset="-122"/>
                <a:ea typeface="微软雅黑" pitchFamily="34" charset="-122"/>
              </a:rPr>
              <a:t>的某进口高精度功率分析仪</a:t>
            </a:r>
            <a:endParaRPr lang="en-US" altLang="zh-CN" b="1" dirty="0" smtClean="0">
              <a:solidFill>
                <a:schemeClr val="tx1">
                  <a:lumMod val="65000"/>
                  <a:lumOff val="35000"/>
                </a:schemeClr>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b="1" dirty="0" smtClean="0">
                <a:solidFill>
                  <a:schemeClr val="tx1">
                    <a:lumMod val="65000"/>
                    <a:lumOff val="35000"/>
                  </a:schemeClr>
                </a:solidFill>
                <a:latin typeface="微软雅黑" pitchFamily="34" charset="-122"/>
                <a:ea typeface="微软雅黑" pitchFamily="34" charset="-122"/>
              </a:rPr>
              <a:t>在不同频率时的准确度指标</a:t>
            </a:r>
            <a:endParaRPr lang="zh-CN" altLang="en-US" b="1" dirty="0">
              <a:solidFill>
                <a:schemeClr val="tx1">
                  <a:lumMod val="65000"/>
                  <a:lumOff val="35000"/>
                </a:schemeClr>
              </a:solidFill>
              <a:latin typeface="微软雅黑" pitchFamily="34" charset="-122"/>
              <a:ea typeface="微软雅黑" pitchFamily="34" charset="-122"/>
            </a:endParaRPr>
          </a:p>
        </p:txBody>
      </p:sp>
      <p:pic>
        <p:nvPicPr>
          <p:cNvPr id="57346" name="Picture 2" descr="WP4000变频功率分析仪与某进口宽频带高精度功率分析仪的精度对比图"/>
          <p:cNvPicPr>
            <a:picLocks noChangeAspect="1" noChangeArrowheads="1"/>
          </p:cNvPicPr>
          <p:nvPr/>
        </p:nvPicPr>
        <p:blipFill>
          <a:blip r:embed="rId2" cstate="print"/>
          <a:srcRect/>
          <a:stretch>
            <a:fillRect/>
          </a:stretch>
        </p:blipFill>
        <p:spPr bwMode="auto">
          <a:xfrm>
            <a:off x="2114527" y="2385574"/>
            <a:ext cx="6929486" cy="4143834"/>
          </a:xfrm>
          <a:prstGeom prst="rect">
            <a:avLst/>
          </a:prstGeom>
          <a:noFill/>
        </p:spPr>
      </p:pic>
      <p:sp>
        <p:nvSpPr>
          <p:cNvPr id="16" name="动作按钮: 后退或前一项 15">
            <a:hlinkClick r:id="" action="ppaction://hlinkshowjump?jump=lastslideviewed" highlightClick="1"/>
          </p:cNvPr>
          <p:cNvSpPr/>
          <p:nvPr/>
        </p:nvSpPr>
        <p:spPr>
          <a:xfrm>
            <a:off x="9544079" y="5886466"/>
            <a:ext cx="357190"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7921625" y="1260475"/>
            <a:ext cx="1528763" cy="1530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368425" y="1260475"/>
            <a:ext cx="1528763" cy="1530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97" name="Text Box 10"/>
          <p:cNvSpPr txBox="1">
            <a:spLocks noChangeArrowheads="1"/>
          </p:cNvSpPr>
          <p:nvPr/>
        </p:nvSpPr>
        <p:spPr bwMode="auto">
          <a:xfrm>
            <a:off x="8010525" y="1570038"/>
            <a:ext cx="1368425"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spcBef>
                <a:spcPts val="0"/>
              </a:spcBef>
            </a:pPr>
            <a:r>
              <a:rPr lang="zh-CN" altLang="en-US" sz="2600" b="1" dirty="0" smtClean="0">
                <a:solidFill>
                  <a:schemeClr val="bg1"/>
                </a:solidFill>
                <a:latin typeface="微软雅黑" pitchFamily="34" charset="-122"/>
                <a:ea typeface="微软雅黑" pitchFamily="34" charset="-122"/>
              </a:rPr>
              <a:t>变频</a:t>
            </a:r>
            <a:endParaRPr lang="en-US" altLang="zh-CN" sz="2600" b="1" dirty="0" smtClean="0">
              <a:solidFill>
                <a:schemeClr val="bg1"/>
              </a:solidFill>
              <a:latin typeface="微软雅黑" pitchFamily="34" charset="-122"/>
              <a:ea typeface="微软雅黑" pitchFamily="34" charset="-122"/>
            </a:endParaRPr>
          </a:p>
          <a:p>
            <a:pPr algn="ctr" eaLnBrk="1" hangingPunct="1">
              <a:spcBef>
                <a:spcPts val="0"/>
              </a:spcBef>
            </a:pPr>
            <a:r>
              <a:rPr lang="zh-CN" altLang="en-US" sz="2600" b="1" dirty="0" smtClean="0">
                <a:solidFill>
                  <a:schemeClr val="bg1"/>
                </a:solidFill>
                <a:latin typeface="微软雅黑" pitchFamily="34" charset="-122"/>
                <a:ea typeface="微软雅黑" pitchFamily="34" charset="-122"/>
              </a:rPr>
              <a:t>测量</a:t>
            </a:r>
            <a:endParaRPr lang="zh-CN" altLang="en-US" sz="2600" b="1" dirty="0">
              <a:solidFill>
                <a:schemeClr val="bg1"/>
              </a:solidFill>
              <a:latin typeface="微软雅黑" pitchFamily="34" charset="-122"/>
              <a:ea typeface="微软雅黑" pitchFamily="34" charset="-122"/>
            </a:endParaRPr>
          </a:p>
        </p:txBody>
      </p:sp>
      <p:sp>
        <p:nvSpPr>
          <p:cNvPr id="8198" name="Text Box 15"/>
          <p:cNvSpPr txBox="1">
            <a:spLocks noChangeArrowheads="1"/>
          </p:cNvSpPr>
          <p:nvPr/>
        </p:nvSpPr>
        <p:spPr bwMode="auto">
          <a:xfrm>
            <a:off x="1646238" y="1570038"/>
            <a:ext cx="936625"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spcBef>
                <a:spcPts val="0"/>
              </a:spcBef>
            </a:pPr>
            <a:r>
              <a:rPr lang="zh-CN" altLang="en-US" sz="2600" b="1" dirty="0" smtClean="0">
                <a:solidFill>
                  <a:schemeClr val="bg1"/>
                </a:solidFill>
                <a:latin typeface="微软雅黑" pitchFamily="34" charset="-122"/>
                <a:ea typeface="微软雅黑" pitchFamily="34" charset="-122"/>
              </a:rPr>
              <a:t>工频测量</a:t>
            </a:r>
            <a:endParaRPr lang="zh-CN" altLang="en-US" sz="2600" b="1" dirty="0">
              <a:solidFill>
                <a:schemeClr val="bg1"/>
              </a:solidFill>
              <a:latin typeface="微软雅黑" pitchFamily="34" charset="-122"/>
              <a:ea typeface="微软雅黑" pitchFamily="34" charset="-122"/>
            </a:endParaRPr>
          </a:p>
        </p:txBody>
      </p:sp>
      <p:sp>
        <p:nvSpPr>
          <p:cNvPr id="14" name="Freeform 10"/>
          <p:cNvSpPr>
            <a:spLocks/>
          </p:cNvSpPr>
          <p:nvPr/>
        </p:nvSpPr>
        <p:spPr bwMode="gray">
          <a:xfrm>
            <a:off x="3392488" y="1395413"/>
            <a:ext cx="4392612" cy="317500"/>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bg1">
              <a:lumMod val="85000"/>
            </a:schemeClr>
          </a:solidFill>
          <a:ln>
            <a:noFill/>
          </a:ln>
        </p:spPr>
        <p:txBody>
          <a:bodyPr wrap="none" anchor="ctr"/>
          <a:lstStyle/>
          <a:p>
            <a:pPr fontAlgn="auto">
              <a:spcBef>
                <a:spcPts val="0"/>
              </a:spcBef>
              <a:spcAft>
                <a:spcPts val="0"/>
              </a:spcAft>
              <a:defRPr/>
            </a:pPr>
            <a:endParaRPr lang="zh-CN" altLang="en-US">
              <a:latin typeface="+mn-lt"/>
              <a:ea typeface="+mn-ea"/>
            </a:endParaRPr>
          </a:p>
        </p:txBody>
      </p:sp>
      <p:sp>
        <p:nvSpPr>
          <p:cNvPr id="15" name="Freeform 16"/>
          <p:cNvSpPr>
            <a:spLocks/>
          </p:cNvSpPr>
          <p:nvPr/>
        </p:nvSpPr>
        <p:spPr bwMode="gray">
          <a:xfrm flipH="1" flipV="1">
            <a:off x="3330575" y="2339975"/>
            <a:ext cx="4148138" cy="288925"/>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bg1">
              <a:lumMod val="85000"/>
            </a:schemeClr>
          </a:solidFill>
          <a:ln>
            <a:noFill/>
          </a:ln>
        </p:spPr>
        <p:txBody>
          <a:bodyPr wrap="none" anchor="ctr"/>
          <a:lstStyle/>
          <a:p>
            <a:pPr fontAlgn="auto">
              <a:spcBef>
                <a:spcPts val="0"/>
              </a:spcBef>
              <a:spcAft>
                <a:spcPts val="0"/>
              </a:spcAft>
              <a:defRPr/>
            </a:pPr>
            <a:endParaRPr lang="zh-CN" altLang="en-US">
              <a:latin typeface="+mn-lt"/>
              <a:ea typeface="+mn-ea"/>
            </a:endParaRPr>
          </a:p>
        </p:txBody>
      </p:sp>
      <p:sp>
        <p:nvSpPr>
          <p:cNvPr id="16" name="Text Box 18"/>
          <p:cNvSpPr txBox="1">
            <a:spLocks noChangeArrowheads="1"/>
          </p:cNvSpPr>
          <p:nvPr/>
        </p:nvSpPr>
        <p:spPr bwMode="auto">
          <a:xfrm>
            <a:off x="765175" y="3113234"/>
            <a:ext cx="4270375"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rgbClr val="99CC00"/>
                </a:solidFill>
                <a:prstDash val="dash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p>
            <a:pPr algn="r" fontAlgn="auto">
              <a:lnSpc>
                <a:spcPct val="150000"/>
              </a:lnSpc>
              <a:spcBef>
                <a:spcPts val="0"/>
              </a:spcBef>
              <a:spcAft>
                <a:spcPts val="0"/>
              </a:spcAft>
              <a:defRPr/>
            </a:pPr>
            <a:r>
              <a:rPr lang="zh-CN" altLang="en-US" sz="1800" b="1" dirty="0" smtClean="0">
                <a:solidFill>
                  <a:srgbClr val="FF0000"/>
                </a:solidFill>
                <a:latin typeface="微软雅黑" pitchFamily="34" charset="-122"/>
                <a:ea typeface="微软雅黑" pitchFamily="34" charset="-122"/>
              </a:rPr>
              <a:t>工频电量测量仪器有明确的角差指标</a:t>
            </a:r>
            <a:endParaRPr lang="en-US" altLang="zh-CN" sz="1800" b="1" dirty="0" smtClean="0">
              <a:solidFill>
                <a:srgbClr val="FF0000"/>
              </a:solidFill>
              <a:latin typeface="微软雅黑" pitchFamily="34" charset="-122"/>
              <a:ea typeface="微软雅黑" pitchFamily="34" charset="-122"/>
            </a:endParaRPr>
          </a:p>
          <a:p>
            <a:pPr algn="r" fontAlgn="auto">
              <a:lnSpc>
                <a:spcPct val="150000"/>
              </a:lnSpc>
              <a:spcBef>
                <a:spcPts val="0"/>
              </a:spcBef>
              <a:spcAft>
                <a:spcPts val="0"/>
              </a:spcAft>
              <a:defRPr/>
            </a:pPr>
            <a:r>
              <a:rPr lang="zh-CN" altLang="en-US" sz="1400" dirty="0" smtClean="0">
                <a:latin typeface="微软雅黑" pitchFamily="34" charset="-122"/>
                <a:ea typeface="微软雅黑" pitchFamily="34" charset="-122"/>
              </a:rPr>
              <a:t>电网一般处于高功率因数</a:t>
            </a:r>
            <a:endParaRPr lang="en-US" altLang="zh-CN" sz="1400" dirty="0" smtClean="0">
              <a:latin typeface="微软雅黑" pitchFamily="34" charset="-122"/>
              <a:ea typeface="微软雅黑" pitchFamily="34" charset="-122"/>
            </a:endParaRPr>
          </a:p>
          <a:p>
            <a:pPr algn="r" fontAlgn="auto">
              <a:lnSpc>
                <a:spcPct val="150000"/>
              </a:lnSpc>
              <a:spcBef>
                <a:spcPts val="0"/>
              </a:spcBef>
              <a:spcAft>
                <a:spcPts val="0"/>
              </a:spcAft>
              <a:defRPr/>
            </a:pPr>
            <a:r>
              <a:rPr lang="zh-CN" altLang="en-US" sz="1400" dirty="0" smtClean="0">
                <a:latin typeface="微软雅黑" pitchFamily="34" charset="-122"/>
                <a:ea typeface="微软雅黑" pitchFamily="34" charset="-122"/>
              </a:rPr>
              <a:t>互感器标准将角差作为准确级评定的重要指标</a:t>
            </a:r>
            <a:endParaRPr lang="en-US" altLang="zh-CN" sz="1400" dirty="0" smtClean="0">
              <a:latin typeface="微软雅黑" pitchFamily="34" charset="-122"/>
              <a:ea typeface="微软雅黑" pitchFamily="34" charset="-122"/>
            </a:endParaRPr>
          </a:p>
          <a:p>
            <a:pPr algn="r" fontAlgn="auto">
              <a:lnSpc>
                <a:spcPct val="150000"/>
              </a:lnSpc>
              <a:spcBef>
                <a:spcPts val="0"/>
              </a:spcBef>
              <a:spcAft>
                <a:spcPts val="0"/>
              </a:spcAft>
              <a:defRPr/>
            </a:pPr>
            <a:r>
              <a:rPr lang="zh-CN" altLang="en-US" sz="1400" dirty="0" smtClean="0">
                <a:latin typeface="微软雅黑" pitchFamily="34" charset="-122"/>
                <a:ea typeface="微软雅黑" pitchFamily="34" charset="-122"/>
              </a:rPr>
              <a:t>低功率因数下测量用低功率因数瓦特表</a:t>
            </a:r>
            <a:endParaRPr lang="zh-CN" altLang="en-US" sz="1400" dirty="0">
              <a:latin typeface="微软雅黑" pitchFamily="34" charset="-122"/>
              <a:ea typeface="微软雅黑" pitchFamily="34" charset="-122"/>
            </a:endParaRPr>
          </a:p>
        </p:txBody>
      </p:sp>
      <p:sp>
        <p:nvSpPr>
          <p:cNvPr id="8202" name="Text Box 19"/>
          <p:cNvSpPr txBox="1">
            <a:spLocks noChangeArrowheads="1"/>
          </p:cNvSpPr>
          <p:nvPr/>
        </p:nvSpPr>
        <p:spPr bwMode="auto">
          <a:xfrm>
            <a:off x="3509963" y="1800225"/>
            <a:ext cx="39608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spcBef>
                <a:spcPct val="50000"/>
              </a:spcBef>
            </a:pPr>
            <a:r>
              <a:rPr lang="zh-CN" altLang="en-US" sz="2400" b="1" dirty="0" smtClean="0">
                <a:solidFill>
                  <a:srgbClr val="FF0000"/>
                </a:solidFill>
                <a:latin typeface="微软雅黑" pitchFamily="34" charset="-122"/>
                <a:ea typeface="微软雅黑" pitchFamily="34" charset="-122"/>
              </a:rPr>
              <a:t>被遗忘的角差</a:t>
            </a:r>
            <a:endParaRPr lang="zh-CN" altLang="en-US" sz="2400" b="1" dirty="0">
              <a:solidFill>
                <a:srgbClr val="FF0000"/>
              </a:solidFill>
              <a:latin typeface="微软雅黑" pitchFamily="34" charset="-122"/>
              <a:ea typeface="微软雅黑" pitchFamily="34" charset="-122"/>
            </a:endParaRPr>
          </a:p>
        </p:txBody>
      </p:sp>
      <p:sp>
        <p:nvSpPr>
          <p:cNvPr id="18" name="Text Box 20"/>
          <p:cNvSpPr txBox="1">
            <a:spLocks noChangeArrowheads="1"/>
          </p:cNvSpPr>
          <p:nvPr/>
        </p:nvSpPr>
        <p:spPr bwMode="auto">
          <a:xfrm>
            <a:off x="5491163" y="3113232"/>
            <a:ext cx="4905375"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rgbClr val="99CC00"/>
                </a:solidFill>
                <a:prstDash val="dash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p>
            <a:pPr fontAlgn="auto">
              <a:lnSpc>
                <a:spcPct val="150000"/>
              </a:lnSpc>
              <a:spcBef>
                <a:spcPts val="0"/>
              </a:spcBef>
              <a:spcAft>
                <a:spcPts val="0"/>
              </a:spcAft>
              <a:defRPr/>
            </a:pPr>
            <a:r>
              <a:rPr lang="zh-CN" altLang="en-US" sz="1800" b="1" dirty="0" smtClean="0">
                <a:solidFill>
                  <a:srgbClr val="FF0000"/>
                </a:solidFill>
                <a:latin typeface="微软雅黑" pitchFamily="34" charset="-122"/>
                <a:ea typeface="微软雅黑" pitchFamily="34" charset="-122"/>
              </a:rPr>
              <a:t>变频电量测量仪器未标称角差指标</a:t>
            </a:r>
            <a:endParaRPr lang="zh-CN" altLang="en-US" sz="1800" b="1" dirty="0">
              <a:solidFill>
                <a:srgbClr val="FF0000"/>
              </a:solidFill>
              <a:latin typeface="微软雅黑" pitchFamily="34" charset="-122"/>
              <a:ea typeface="微软雅黑" pitchFamily="34" charset="-122"/>
            </a:endParaRPr>
          </a:p>
          <a:p>
            <a:pPr marL="342900" indent="-342900" fontAlgn="auto">
              <a:lnSpc>
                <a:spcPct val="150000"/>
              </a:lnSpc>
              <a:spcBef>
                <a:spcPts val="0"/>
              </a:spcBef>
              <a:spcAft>
                <a:spcPts val="0"/>
              </a:spcAft>
              <a:defRPr/>
            </a:pPr>
            <a:r>
              <a:rPr lang="zh-CN" altLang="en-US" sz="1400" dirty="0" smtClean="0">
                <a:latin typeface="微软雅黑" pitchFamily="34" charset="-122"/>
                <a:ea typeface="微软雅黑" pitchFamily="34" charset="-122"/>
              </a:rPr>
              <a:t>变频电量测量仪器应用场合大多会面对低功率因数</a:t>
            </a:r>
            <a:endParaRPr lang="en-US" altLang="zh-CN" sz="1400" dirty="0" smtClean="0">
              <a:latin typeface="微软雅黑" pitchFamily="34" charset="-122"/>
              <a:ea typeface="微软雅黑" pitchFamily="34" charset="-122"/>
            </a:endParaRPr>
          </a:p>
          <a:p>
            <a:pPr marL="342900" indent="-342900" fontAlgn="auto">
              <a:lnSpc>
                <a:spcPct val="150000"/>
              </a:lnSpc>
              <a:spcBef>
                <a:spcPts val="0"/>
              </a:spcBef>
              <a:spcAft>
                <a:spcPts val="0"/>
              </a:spcAft>
              <a:defRPr/>
            </a:pPr>
            <a:r>
              <a:rPr lang="zh-CN" altLang="en-US" sz="1400" dirty="0" smtClean="0">
                <a:latin typeface="微软雅黑" pitchFamily="34" charset="-122"/>
                <a:ea typeface="微软雅黑" pitchFamily="34" charset="-122"/>
              </a:rPr>
              <a:t>变频电量变送器未标称角差指标</a:t>
            </a:r>
            <a:endParaRPr lang="zh-CN" altLang="en-US" sz="1400" dirty="0">
              <a:latin typeface="微软雅黑" pitchFamily="34" charset="-122"/>
              <a:ea typeface="微软雅黑" pitchFamily="34" charset="-122"/>
            </a:endParaRPr>
          </a:p>
          <a:p>
            <a:pPr marL="342900" indent="-342900" fontAlgn="auto">
              <a:lnSpc>
                <a:spcPct val="150000"/>
              </a:lnSpc>
              <a:spcBef>
                <a:spcPts val="0"/>
              </a:spcBef>
              <a:spcAft>
                <a:spcPts val="0"/>
              </a:spcAft>
              <a:defRPr/>
            </a:pPr>
            <a:r>
              <a:rPr lang="zh-CN" altLang="en-US" sz="1400" dirty="0" smtClean="0">
                <a:latin typeface="微软雅黑" pitchFamily="34" charset="-122"/>
                <a:ea typeface="微软雅黑" pitchFamily="34" charset="-122"/>
              </a:rPr>
              <a:t>变频电量分析仪只标称</a:t>
            </a:r>
            <a:r>
              <a:rPr lang="en-US" altLang="zh-CN" sz="1400" dirty="0" smtClean="0">
                <a:solidFill>
                  <a:srgbClr val="FF0000"/>
                </a:solidFill>
                <a:latin typeface="微软雅黑" pitchFamily="34" charset="-122"/>
                <a:ea typeface="微软雅黑" pitchFamily="34" charset="-122"/>
              </a:rPr>
              <a:t>λ=1</a:t>
            </a:r>
            <a:r>
              <a:rPr lang="zh-CN" altLang="en-US" sz="1400" dirty="0" smtClean="0">
                <a:latin typeface="微软雅黑" pitchFamily="34" charset="-122"/>
                <a:ea typeface="微软雅黑" pitchFamily="34" charset="-122"/>
              </a:rPr>
              <a:t>时准确度指标</a:t>
            </a:r>
            <a:endParaRPr lang="zh-CN" altLang="en-US" sz="1400" dirty="0">
              <a:latin typeface="微软雅黑" pitchFamily="34" charset="-122"/>
              <a:ea typeface="微软雅黑" pitchFamily="34" charset="-122"/>
            </a:endParaRPr>
          </a:p>
        </p:txBody>
      </p:sp>
      <p:sp>
        <p:nvSpPr>
          <p:cNvPr id="21" name="矩形 20"/>
          <p:cNvSpPr/>
          <p:nvPr/>
        </p:nvSpPr>
        <p:spPr>
          <a:xfrm>
            <a:off x="685767" y="5243524"/>
            <a:ext cx="9501254" cy="1200329"/>
          </a:xfrm>
          <a:prstGeom prst="rect">
            <a:avLst/>
          </a:prstGeom>
        </p:spPr>
        <p:txBody>
          <a:bodyPr wrap="square">
            <a:spAutoFit/>
          </a:bodyPr>
          <a:lstStyle/>
          <a:p>
            <a:pPr fontAlgn="auto">
              <a:lnSpc>
                <a:spcPct val="150000"/>
              </a:lnSpc>
              <a:spcBef>
                <a:spcPts val="0"/>
              </a:spcBef>
              <a:spcAft>
                <a:spcPts val="0"/>
              </a:spcAft>
              <a:defRPr/>
            </a:pPr>
            <a:r>
              <a:rPr lang="zh-CN" altLang="en-US" sz="1600" b="1" dirty="0" smtClean="0">
                <a:solidFill>
                  <a:schemeClr val="tx1">
                    <a:lumMod val="65000"/>
                    <a:lumOff val="35000"/>
                  </a:schemeClr>
                </a:solidFill>
                <a:latin typeface="微软雅黑" pitchFamily="34" charset="-122"/>
                <a:ea typeface="微软雅黑" pitchFamily="34" charset="-122"/>
              </a:rPr>
              <a:t>相同角差，功率因数越低，对功率测量的准确度影响越大，低功率因数下，功率测量准确度主要取决于角差，</a:t>
            </a:r>
            <a:r>
              <a:rPr lang="en-US" altLang="zh-CN" sz="1600" b="1" dirty="0" smtClean="0">
                <a:solidFill>
                  <a:schemeClr val="tx1">
                    <a:lumMod val="65000"/>
                    <a:lumOff val="35000"/>
                  </a:schemeClr>
                </a:solidFill>
                <a:latin typeface="微软雅黑" pitchFamily="34" charset="-122"/>
                <a:ea typeface="微软雅黑" pitchFamily="34" charset="-122"/>
              </a:rPr>
              <a:t> </a:t>
            </a:r>
            <a:r>
              <a:rPr lang="en-US" altLang="zh-CN" sz="1600" b="1" dirty="0" smtClean="0">
                <a:solidFill>
                  <a:srgbClr val="FF0000"/>
                </a:solidFill>
                <a:latin typeface="微软雅黑" pitchFamily="34" charset="-122"/>
                <a:ea typeface="微软雅黑" pitchFamily="34" charset="-122"/>
              </a:rPr>
              <a:t>λ=0.1</a:t>
            </a:r>
            <a:r>
              <a:rPr lang="zh-CN" altLang="en-US" sz="1600" b="1" dirty="0" smtClean="0">
                <a:solidFill>
                  <a:schemeClr val="tx1">
                    <a:lumMod val="65000"/>
                    <a:lumOff val="35000"/>
                  </a:schemeClr>
                </a:solidFill>
                <a:latin typeface="微软雅黑" pitchFamily="34" charset="-122"/>
                <a:ea typeface="微软雅黑" pitchFamily="34" charset="-122"/>
              </a:rPr>
              <a:t>时，</a:t>
            </a:r>
            <a:r>
              <a:rPr lang="en-US" altLang="zh-CN" sz="1600" b="1" dirty="0" smtClean="0">
                <a:solidFill>
                  <a:srgbClr val="FF0000"/>
                </a:solidFill>
                <a:latin typeface="微软雅黑" pitchFamily="34" charset="-122"/>
                <a:ea typeface="微软雅黑" pitchFamily="34" charset="-122"/>
              </a:rPr>
              <a:t>4°</a:t>
            </a:r>
            <a:r>
              <a:rPr lang="zh-CN" altLang="en-US" sz="1600" b="1" dirty="0" smtClean="0">
                <a:solidFill>
                  <a:schemeClr val="tx1">
                    <a:lumMod val="65000"/>
                    <a:lumOff val="35000"/>
                  </a:schemeClr>
                </a:solidFill>
                <a:latin typeface="微软雅黑" pitchFamily="34" charset="-122"/>
                <a:ea typeface="微软雅黑" pitchFamily="34" charset="-122"/>
              </a:rPr>
              <a:t>的角差对功率测量准确度的影响为</a:t>
            </a:r>
            <a:r>
              <a:rPr lang="en-US" altLang="zh-CN" sz="1600" b="1" dirty="0" smtClean="0">
                <a:solidFill>
                  <a:srgbClr val="FF0000"/>
                </a:solidFill>
                <a:latin typeface="微软雅黑" pitchFamily="34" charset="-122"/>
                <a:ea typeface="微软雅黑" pitchFamily="34" charset="-122"/>
              </a:rPr>
              <a:t>70%</a:t>
            </a:r>
            <a:r>
              <a:rPr lang="zh-CN" altLang="en-US" sz="1600" b="1" dirty="0" smtClean="0">
                <a:solidFill>
                  <a:schemeClr val="tx1">
                    <a:lumMod val="65000"/>
                    <a:lumOff val="35000"/>
                  </a:schemeClr>
                </a:solidFill>
                <a:latin typeface="微软雅黑" pitchFamily="34" charset="-122"/>
                <a:ea typeface="微软雅黑" pitchFamily="34" charset="-122"/>
              </a:rPr>
              <a:t>！</a:t>
            </a:r>
            <a:endParaRPr lang="en-US" altLang="zh-CN" sz="1600" b="1" dirty="0" smtClean="0">
              <a:solidFill>
                <a:schemeClr val="tx1">
                  <a:lumMod val="65000"/>
                  <a:lumOff val="35000"/>
                </a:schemeClr>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600" b="1" dirty="0" smtClean="0">
                <a:solidFill>
                  <a:schemeClr val="tx1">
                    <a:lumMod val="65000"/>
                    <a:lumOff val="35000"/>
                  </a:schemeClr>
                </a:solidFill>
                <a:latin typeface="微软雅黑" pitchFamily="34" charset="-122"/>
                <a:ea typeface="微软雅黑" pitchFamily="34" charset="-122"/>
              </a:rPr>
              <a:t>未标称角差的变频电量测量仪器的功率测量准确度处于未知状态，功率测量与能效评测失去意义！</a:t>
            </a:r>
            <a:endParaRPr lang="zh-CN" altLang="en-US" sz="1600" b="1" dirty="0">
              <a:solidFill>
                <a:schemeClr val="tx1">
                  <a:lumMod val="65000"/>
                  <a:lumOff val="35000"/>
                </a:schemeClr>
              </a:solidFill>
              <a:latin typeface="微软雅黑" pitchFamily="34" charset="-122"/>
              <a:ea typeface="微软雅黑" pitchFamily="34" charset="-122"/>
            </a:endParaRPr>
          </a:p>
        </p:txBody>
      </p:sp>
      <p:cxnSp>
        <p:nvCxnSpPr>
          <p:cNvPr id="22" name="直接连接符 21"/>
          <p:cNvCxnSpPr/>
          <p:nvPr/>
        </p:nvCxnSpPr>
        <p:spPr>
          <a:xfrm>
            <a:off x="5221288" y="3014663"/>
            <a:ext cx="0" cy="16208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206" name="AutoShape 18"/>
          <p:cNvSpPr>
            <a:spLocks noChangeArrowheads="1"/>
          </p:cNvSpPr>
          <p:nvPr/>
        </p:nvSpPr>
        <p:spPr bwMode="auto">
          <a:xfrm>
            <a:off x="544513" y="4886334"/>
            <a:ext cx="9852025" cy="1728779"/>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grpSp>
        <p:nvGrpSpPr>
          <p:cNvPr id="30" name="组合 29"/>
          <p:cNvGrpSpPr/>
          <p:nvPr/>
        </p:nvGrpSpPr>
        <p:grpSpPr>
          <a:xfrm>
            <a:off x="4050525" y="4672020"/>
            <a:ext cx="2507038" cy="429680"/>
            <a:chOff x="4288792" y="4913215"/>
            <a:chExt cx="1863725" cy="287338"/>
          </a:xfrm>
          <a:solidFill>
            <a:srgbClr val="FF0000"/>
          </a:solidFill>
        </p:grpSpPr>
        <p:sp>
          <p:nvSpPr>
            <p:cNvPr id="27" name="AutoShape 19"/>
            <p:cNvSpPr>
              <a:spLocks noChangeArrowheads="1"/>
            </p:cNvSpPr>
            <p:nvPr/>
          </p:nvSpPr>
          <p:spPr bwMode="gray">
            <a:xfrm>
              <a:off x="4288792" y="4913215"/>
              <a:ext cx="1863725" cy="287338"/>
            </a:xfrm>
            <a:prstGeom prst="roundRect">
              <a:avLst>
                <a:gd name="adj" fmla="val 34483"/>
              </a:avLst>
            </a:prstGeom>
            <a:grpFill/>
            <a:ln w="9525">
              <a:no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28" name="AutoShape 20"/>
            <p:cNvSpPr>
              <a:spLocks noChangeArrowheads="1"/>
            </p:cNvSpPr>
            <p:nvPr/>
          </p:nvSpPr>
          <p:spPr bwMode="auto">
            <a:xfrm flipH="1">
              <a:off x="5973130" y="4984653"/>
              <a:ext cx="71438" cy="144463"/>
            </a:xfrm>
            <a:prstGeom prst="octagon">
              <a:avLst>
                <a:gd name="adj" fmla="val 29287"/>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zh-CN" altLang="en-US">
                <a:latin typeface="+mn-lt"/>
                <a:ea typeface="+mn-ea"/>
              </a:endParaRPr>
            </a:p>
          </p:txBody>
        </p:sp>
        <p:sp>
          <p:nvSpPr>
            <p:cNvPr id="29" name="AutoShape 21"/>
            <p:cNvSpPr>
              <a:spLocks noChangeArrowheads="1"/>
            </p:cNvSpPr>
            <p:nvPr/>
          </p:nvSpPr>
          <p:spPr bwMode="auto">
            <a:xfrm flipH="1">
              <a:off x="4390392" y="4984653"/>
              <a:ext cx="73025" cy="144463"/>
            </a:xfrm>
            <a:prstGeom prst="octagon">
              <a:avLst>
                <a:gd name="adj" fmla="val 29287"/>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zh-CN" altLang="en-US">
                <a:latin typeface="+mn-lt"/>
                <a:ea typeface="+mn-ea"/>
              </a:endParaRPr>
            </a:p>
          </p:txBody>
        </p:sp>
      </p:grpSp>
      <p:sp>
        <p:nvSpPr>
          <p:cNvPr id="8208" name="矩形 25"/>
          <p:cNvSpPr>
            <a:spLocks noChangeArrowheads="1"/>
          </p:cNvSpPr>
          <p:nvPr/>
        </p:nvSpPr>
        <p:spPr bwMode="auto">
          <a:xfrm>
            <a:off x="4471981" y="4743458"/>
            <a:ext cx="172354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80000"/>
              </a:lnSpc>
            </a:pPr>
            <a:r>
              <a:rPr lang="zh-CN" altLang="en-US" b="1" dirty="0" smtClean="0">
                <a:solidFill>
                  <a:schemeClr val="bg1"/>
                </a:solidFill>
                <a:latin typeface="微软雅黑" pitchFamily="34" charset="-122"/>
                <a:ea typeface="微软雅黑" pitchFamily="34" charset="-122"/>
              </a:rPr>
              <a:t>角差的重要性</a:t>
            </a:r>
            <a:endParaRPr lang="zh-CN" altLang="en-US" b="1" dirty="0">
              <a:solidFill>
                <a:schemeClr val="bg1"/>
              </a:solidFill>
              <a:latin typeface="微软雅黑" pitchFamily="34" charset="-122"/>
              <a:ea typeface="微软雅黑" pitchFamily="34" charset="-122"/>
            </a:endParaRPr>
          </a:p>
        </p:txBody>
      </p:sp>
      <p:sp>
        <p:nvSpPr>
          <p:cNvPr id="23" name="标题 6"/>
          <p:cNvSpPr>
            <a:spLocks noGrp="1"/>
          </p:cNvSpPr>
          <p:nvPr>
            <p:ph type="title"/>
          </p:nvPr>
        </p:nvSpPr>
        <p:spPr/>
        <p:txBody>
          <a:bodyPr/>
          <a:lstStyle/>
          <a:p>
            <a:r>
              <a:rPr lang="zh-CN" altLang="en-US" dirty="0" smtClean="0">
                <a:solidFill>
                  <a:srgbClr val="FF0000"/>
                </a:solidFill>
              </a:rPr>
              <a:t>变频电量测量仪器现状</a:t>
            </a:r>
            <a:r>
              <a:rPr lang="zh-CN" altLang="en-US" sz="2400" dirty="0" smtClean="0">
                <a:solidFill>
                  <a:schemeClr val="tx1">
                    <a:lumMod val="50000"/>
                    <a:lumOff val="50000"/>
                  </a:schemeClr>
                </a:solidFill>
              </a:rPr>
              <a:t>角差指标不明确</a:t>
            </a:r>
            <a:endParaRPr lang="zh-CN" altLang="en-US" sz="2400" dirty="0">
              <a:solidFill>
                <a:schemeClr val="tx1">
                  <a:lumMod val="50000"/>
                  <a:lumOff val="50000"/>
                </a:schemeClr>
              </a:solidFill>
            </a:endParaRPr>
          </a:p>
        </p:txBody>
      </p:sp>
      <p:sp>
        <p:nvSpPr>
          <p:cNvPr id="24" name="动作按钮: 后退或前一项 23">
            <a:hlinkClick r:id="" action="ppaction://hlinkshowjump?jump=lastslideviewed" highlightClick="1"/>
          </p:cNvPr>
          <p:cNvSpPr/>
          <p:nvPr/>
        </p:nvSpPr>
        <p:spPr>
          <a:xfrm>
            <a:off x="9544079" y="5886466"/>
            <a:ext cx="357190"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6"/>
          <p:cNvSpPr>
            <a:spLocks noGrp="1"/>
          </p:cNvSpPr>
          <p:nvPr>
            <p:ph type="title"/>
          </p:nvPr>
        </p:nvSpPr>
        <p:spPr/>
        <p:txBody>
          <a:bodyPr/>
          <a:lstStyle/>
          <a:p>
            <a:r>
              <a:rPr lang="zh-CN" altLang="en-US" dirty="0" smtClean="0">
                <a:solidFill>
                  <a:srgbClr val="FF0000"/>
                </a:solidFill>
              </a:rPr>
              <a:t>变频电量测量仪器现状</a:t>
            </a:r>
            <a:r>
              <a:rPr lang="zh-CN" altLang="en-US" sz="2400" dirty="0" smtClean="0">
                <a:solidFill>
                  <a:schemeClr val="tx1">
                    <a:lumMod val="50000"/>
                    <a:lumOff val="50000"/>
                  </a:schemeClr>
                </a:solidFill>
              </a:rPr>
              <a:t>准确度标称差方式混乱</a:t>
            </a:r>
            <a:endParaRPr lang="zh-CN" altLang="en-US" sz="2400" dirty="0">
              <a:solidFill>
                <a:schemeClr val="tx1">
                  <a:lumMod val="50000"/>
                  <a:lumOff val="50000"/>
                </a:schemeClr>
              </a:solidFill>
            </a:endParaRPr>
          </a:p>
        </p:txBody>
      </p:sp>
      <p:sp>
        <p:nvSpPr>
          <p:cNvPr id="24" name="动作按钮: 后退或前一项 23">
            <a:hlinkClick r:id="" action="ppaction://hlinkshowjump?jump=lastslideviewed" highlightClick="1"/>
          </p:cNvPr>
          <p:cNvSpPr/>
          <p:nvPr/>
        </p:nvSpPr>
        <p:spPr>
          <a:xfrm>
            <a:off x="9544079" y="5886466"/>
            <a:ext cx="357190"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Rectangle 1"/>
          <p:cNvSpPr>
            <a:spLocks noChangeArrowheads="1"/>
          </p:cNvSpPr>
          <p:nvPr/>
        </p:nvSpPr>
        <p:spPr bwMode="auto">
          <a:xfrm>
            <a:off x="471453" y="1344083"/>
            <a:ext cx="471490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lang="zh-CN" altLang="en-US" sz="1600" b="1" dirty="0" smtClean="0">
                <a:solidFill>
                  <a:schemeClr val="tx1">
                    <a:lumMod val="65000"/>
                    <a:lumOff val="35000"/>
                  </a:schemeClr>
                </a:solidFill>
                <a:latin typeface="微软雅黑" pitchFamily="34" charset="-122"/>
                <a:ea typeface="微软雅黑" pitchFamily="34" charset="-122"/>
              </a:rPr>
              <a:t>某厂家某款功率分析仪，</a:t>
            </a:r>
            <a:endParaRPr lang="en-US" altLang="zh-CN" sz="1600" b="1" dirty="0" smtClean="0">
              <a:solidFill>
                <a:schemeClr val="tx1">
                  <a:lumMod val="65000"/>
                  <a:lumOff val="35000"/>
                </a:schemeClr>
              </a:solidFill>
              <a:latin typeface="微软雅黑" pitchFamily="34" charset="-122"/>
              <a:ea typeface="微软雅黑" pitchFamily="34" charset="-122"/>
            </a:endParaRPr>
          </a:p>
          <a:p>
            <a:pPr marL="0" marR="0" lvl="0" indent="269875" algn="l" defTabSz="914400" rtl="0" eaLnBrk="1" fontAlgn="base" latinLnBrk="0" hangingPunct="1">
              <a:lnSpc>
                <a:spcPct val="150000"/>
              </a:lnSpc>
              <a:spcBef>
                <a:spcPct val="0"/>
              </a:spcBef>
              <a:spcAft>
                <a:spcPct val="0"/>
              </a:spcAft>
              <a:buClrTx/>
              <a:buSzTx/>
              <a:buFontTx/>
              <a:buNone/>
              <a:tabLst/>
            </a:pPr>
            <a:r>
              <a:rPr lang="zh-CN" altLang="en-US" sz="1600" b="1" dirty="0" smtClean="0">
                <a:solidFill>
                  <a:schemeClr val="tx1">
                    <a:lumMod val="65000"/>
                    <a:lumOff val="35000"/>
                  </a:schemeClr>
                </a:solidFill>
                <a:latin typeface="微软雅黑" pitchFamily="34" charset="-122"/>
                <a:ea typeface="微软雅黑" pitchFamily="34" charset="-122"/>
              </a:rPr>
              <a:t>直流测量误差限值为：</a:t>
            </a:r>
            <a:r>
              <a:rPr lang="en-US" altLang="zh-CN" sz="1600" b="1" dirty="0" smtClean="0">
                <a:solidFill>
                  <a:srgbClr val="FF0000"/>
                </a:solidFill>
                <a:latin typeface="微软雅黑" pitchFamily="34" charset="-122"/>
                <a:ea typeface="微软雅黑" pitchFamily="34" charset="-122"/>
              </a:rPr>
              <a:t>0.05%</a:t>
            </a:r>
            <a:r>
              <a:rPr lang="en-US" altLang="zh-CN" sz="1600" b="1" dirty="0" smtClean="0">
                <a:solidFill>
                  <a:schemeClr val="tx1">
                    <a:lumMod val="65000"/>
                    <a:lumOff val="35000"/>
                  </a:schemeClr>
                </a:solidFill>
                <a:latin typeface="微软雅黑" pitchFamily="34" charset="-122"/>
                <a:ea typeface="微软雅黑" pitchFamily="34" charset="-122"/>
              </a:rPr>
              <a:t>rd+</a:t>
            </a:r>
            <a:r>
              <a:rPr lang="en-US" altLang="zh-CN" sz="1600" b="1" dirty="0" smtClean="0">
                <a:solidFill>
                  <a:srgbClr val="FF0000"/>
                </a:solidFill>
                <a:latin typeface="微软雅黑" pitchFamily="34" charset="-122"/>
                <a:ea typeface="微软雅黑" pitchFamily="34" charset="-122"/>
              </a:rPr>
              <a:t>0.1</a:t>
            </a:r>
            <a:r>
              <a:rPr lang="en-US" altLang="zh-CN" sz="1600" b="1" dirty="0" smtClean="0">
                <a:solidFill>
                  <a:schemeClr val="tx1">
                    <a:lumMod val="65000"/>
                    <a:lumOff val="35000"/>
                  </a:schemeClr>
                </a:solidFill>
                <a:latin typeface="微软雅黑" pitchFamily="34" charset="-122"/>
                <a:ea typeface="微软雅黑" pitchFamily="34" charset="-122"/>
              </a:rPr>
              <a:t>%FS</a:t>
            </a:r>
            <a:r>
              <a:rPr lang="zh-CN" altLang="en-US" sz="1600" b="1" dirty="0" smtClean="0">
                <a:solidFill>
                  <a:schemeClr val="tx1">
                    <a:lumMod val="65000"/>
                    <a:lumOff val="35000"/>
                  </a:schemeClr>
                </a:solidFill>
                <a:latin typeface="微软雅黑" pitchFamily="34" charset="-122"/>
                <a:ea typeface="微软雅黑" pitchFamily="34" charset="-122"/>
              </a:rPr>
              <a:t>，</a:t>
            </a:r>
            <a:endParaRPr lang="en-US" altLang="zh-CN" sz="1600" b="1" dirty="0" smtClean="0">
              <a:solidFill>
                <a:schemeClr val="tx1">
                  <a:lumMod val="65000"/>
                  <a:lumOff val="35000"/>
                </a:schemeClr>
              </a:solidFill>
              <a:latin typeface="微软雅黑" pitchFamily="34" charset="-122"/>
              <a:ea typeface="微软雅黑" pitchFamily="34" charset="-122"/>
            </a:endParaRPr>
          </a:p>
          <a:p>
            <a:pPr marL="0" marR="0" lvl="0" indent="269875" algn="l" defTabSz="914400" rtl="0" eaLnBrk="1" fontAlgn="base" latinLnBrk="0" hangingPunct="1">
              <a:lnSpc>
                <a:spcPct val="150000"/>
              </a:lnSpc>
              <a:spcBef>
                <a:spcPct val="0"/>
              </a:spcBef>
              <a:spcAft>
                <a:spcPct val="0"/>
              </a:spcAft>
              <a:buClrTx/>
              <a:buSzTx/>
              <a:buFontTx/>
              <a:buNone/>
              <a:tabLst/>
            </a:pPr>
            <a:r>
              <a:rPr lang="zh-CN" altLang="en-US" sz="1600" b="1" dirty="0" smtClean="0">
                <a:solidFill>
                  <a:schemeClr val="tx1">
                    <a:lumMod val="65000"/>
                    <a:lumOff val="35000"/>
                  </a:schemeClr>
                </a:solidFill>
                <a:latin typeface="微软雅黑" pitchFamily="34" charset="-122"/>
                <a:ea typeface="微软雅黑" pitchFamily="34" charset="-122"/>
              </a:rPr>
              <a:t>工频测量误差限值为：</a:t>
            </a:r>
            <a:r>
              <a:rPr lang="en-US" altLang="zh-CN" sz="1600" b="1" dirty="0" smtClean="0">
                <a:solidFill>
                  <a:srgbClr val="FF0000"/>
                </a:solidFill>
                <a:latin typeface="微软雅黑" pitchFamily="34" charset="-122"/>
                <a:ea typeface="微软雅黑" pitchFamily="34" charset="-122"/>
              </a:rPr>
              <a:t>0.1%</a:t>
            </a:r>
            <a:r>
              <a:rPr lang="en-US" altLang="zh-CN" sz="1600" b="1" dirty="0" smtClean="0">
                <a:solidFill>
                  <a:schemeClr val="tx1">
                    <a:lumMod val="65000"/>
                    <a:lumOff val="35000"/>
                  </a:schemeClr>
                </a:solidFill>
                <a:latin typeface="微软雅黑" pitchFamily="34" charset="-122"/>
                <a:ea typeface="微软雅黑" pitchFamily="34" charset="-122"/>
              </a:rPr>
              <a:t>rd+</a:t>
            </a:r>
            <a:r>
              <a:rPr lang="en-US" altLang="zh-CN" sz="1600" b="1" dirty="0" smtClean="0">
                <a:solidFill>
                  <a:srgbClr val="FF0000"/>
                </a:solidFill>
                <a:latin typeface="微软雅黑" pitchFamily="34" charset="-122"/>
                <a:ea typeface="微软雅黑" pitchFamily="34" charset="-122"/>
              </a:rPr>
              <a:t>0.05%</a:t>
            </a:r>
            <a:r>
              <a:rPr lang="en-US" altLang="zh-CN" sz="1600" b="1" dirty="0" smtClean="0">
                <a:solidFill>
                  <a:schemeClr val="tx1">
                    <a:lumMod val="65000"/>
                    <a:lumOff val="35000"/>
                  </a:schemeClr>
                </a:solidFill>
                <a:latin typeface="微软雅黑" pitchFamily="34" charset="-122"/>
                <a:ea typeface="微软雅黑" pitchFamily="34" charset="-122"/>
              </a:rPr>
              <a:t>FS</a:t>
            </a:r>
          </a:p>
          <a:p>
            <a:pPr indent="269875" defTabSz="914400">
              <a:lnSpc>
                <a:spcPct val="150000"/>
              </a:lnSpc>
            </a:pPr>
            <a:r>
              <a:rPr lang="zh-CN" altLang="en-US" sz="1600" b="1" dirty="0" smtClean="0">
                <a:solidFill>
                  <a:schemeClr val="tx1">
                    <a:lumMod val="65000"/>
                    <a:lumOff val="35000"/>
                  </a:schemeClr>
                </a:solidFill>
                <a:latin typeface="微软雅黑" pitchFamily="34" charset="-122"/>
                <a:ea typeface="微软雅黑" pitchFamily="34" charset="-122"/>
              </a:rPr>
              <a:t>其它频段的误差限值均超过上述指标。</a:t>
            </a:r>
            <a:endParaRPr lang="en-US" altLang="zh-CN" sz="1600" b="1" dirty="0" smtClean="0">
              <a:solidFill>
                <a:schemeClr val="tx1">
                  <a:lumMod val="65000"/>
                  <a:lumOff val="35000"/>
                </a:schemeClr>
              </a:solidFill>
              <a:latin typeface="微软雅黑" pitchFamily="34" charset="-122"/>
              <a:ea typeface="微软雅黑" pitchFamily="34" charset="-122"/>
            </a:endParaRPr>
          </a:p>
        </p:txBody>
      </p:sp>
      <p:sp>
        <p:nvSpPr>
          <p:cNvPr id="33" name="Rectangle 1"/>
          <p:cNvSpPr>
            <a:spLocks noChangeArrowheads="1"/>
          </p:cNvSpPr>
          <p:nvPr/>
        </p:nvSpPr>
        <p:spPr bwMode="auto">
          <a:xfrm>
            <a:off x="471453" y="3743326"/>
            <a:ext cx="45720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lang="zh-CN" altLang="en-US" sz="1600" b="1" dirty="0" smtClean="0">
                <a:solidFill>
                  <a:schemeClr val="tx1">
                    <a:lumMod val="65000"/>
                    <a:lumOff val="35000"/>
                  </a:schemeClr>
                </a:solidFill>
                <a:latin typeface="微软雅黑" pitchFamily="34" charset="-122"/>
                <a:ea typeface="微软雅黑" pitchFamily="34" charset="-122"/>
              </a:rPr>
              <a:t>其产品资料的封面采取的精度标称却是：</a:t>
            </a:r>
          </a:p>
          <a:p>
            <a:pPr marL="0" marR="0" lvl="0" indent="269875" algn="l" defTabSz="914400" rtl="0" eaLnBrk="0" fontAlgn="base" latinLnBrk="0" hangingPunct="0">
              <a:lnSpc>
                <a:spcPct val="150000"/>
              </a:lnSpc>
              <a:spcBef>
                <a:spcPct val="0"/>
              </a:spcBef>
              <a:spcAft>
                <a:spcPct val="0"/>
              </a:spcAft>
              <a:buClrTx/>
              <a:buSzTx/>
              <a:buFontTx/>
              <a:buNone/>
              <a:tabLst/>
            </a:pPr>
            <a:r>
              <a:rPr lang="zh-CN" altLang="en-US" sz="1600" b="1" dirty="0" smtClean="0">
                <a:solidFill>
                  <a:schemeClr val="tx1">
                    <a:lumMod val="65000"/>
                    <a:lumOff val="35000"/>
                  </a:schemeClr>
                </a:solidFill>
                <a:latin typeface="微软雅黑" pitchFamily="34" charset="-122"/>
                <a:ea typeface="微软雅黑" pitchFamily="34" charset="-122"/>
              </a:rPr>
              <a:t>基本功率精度：</a:t>
            </a:r>
            <a:r>
              <a:rPr lang="en-US" altLang="zh-CN" sz="1600" b="1" dirty="0" smtClean="0">
                <a:solidFill>
                  <a:srgbClr val="FF0000"/>
                </a:solidFill>
                <a:latin typeface="微软雅黑" pitchFamily="34" charset="-122"/>
                <a:ea typeface="微软雅黑" pitchFamily="34" charset="-122"/>
              </a:rPr>
              <a:t>0.1%</a:t>
            </a:r>
            <a:r>
              <a:rPr lang="en-US" altLang="zh-CN" sz="1600" b="1" dirty="0" smtClean="0">
                <a:solidFill>
                  <a:schemeClr val="tx1">
                    <a:lumMod val="65000"/>
                    <a:lumOff val="35000"/>
                  </a:schemeClr>
                </a:solidFill>
                <a:latin typeface="微软雅黑" pitchFamily="34" charset="-122"/>
                <a:ea typeface="微软雅黑" pitchFamily="34" charset="-122"/>
              </a:rPr>
              <a:t>rd</a:t>
            </a:r>
            <a:r>
              <a:rPr lang="zh-CN" altLang="en-US" sz="1600" b="1" dirty="0" smtClean="0">
                <a:solidFill>
                  <a:schemeClr val="tx1">
                    <a:lumMod val="65000"/>
                    <a:lumOff val="35000"/>
                  </a:schemeClr>
                </a:solidFill>
                <a:latin typeface="微软雅黑" pitchFamily="34" charset="-122"/>
                <a:ea typeface="微软雅黑" pitchFamily="34" charset="-122"/>
              </a:rPr>
              <a:t>；</a:t>
            </a:r>
          </a:p>
          <a:p>
            <a:pPr marL="0" marR="0" lvl="0" indent="269875" algn="l" defTabSz="914400" rtl="0" eaLnBrk="0" fontAlgn="base" latinLnBrk="0" hangingPunct="0">
              <a:lnSpc>
                <a:spcPct val="150000"/>
              </a:lnSpc>
              <a:spcBef>
                <a:spcPct val="0"/>
              </a:spcBef>
              <a:spcAft>
                <a:spcPct val="0"/>
              </a:spcAft>
              <a:buClrTx/>
              <a:buSzTx/>
              <a:buFontTx/>
              <a:buNone/>
              <a:tabLst/>
            </a:pPr>
            <a:r>
              <a:rPr lang="en-US" altLang="zh-CN" sz="1600" b="1" dirty="0" smtClean="0">
                <a:solidFill>
                  <a:schemeClr val="tx1">
                    <a:lumMod val="65000"/>
                    <a:lumOff val="35000"/>
                  </a:schemeClr>
                </a:solidFill>
                <a:latin typeface="微软雅黑" pitchFamily="34" charset="-122"/>
                <a:ea typeface="微软雅黑" pitchFamily="34" charset="-122"/>
              </a:rPr>
              <a:t>DC</a:t>
            </a:r>
            <a:r>
              <a:rPr lang="zh-CN" altLang="en-US" sz="1600" b="1" dirty="0" smtClean="0">
                <a:solidFill>
                  <a:schemeClr val="tx1">
                    <a:lumMod val="65000"/>
                    <a:lumOff val="35000"/>
                  </a:schemeClr>
                </a:solidFill>
                <a:latin typeface="微软雅黑" pitchFamily="34" charset="-122"/>
                <a:ea typeface="微软雅黑" pitchFamily="34" charset="-122"/>
              </a:rPr>
              <a:t>功率精度：</a:t>
            </a:r>
            <a:r>
              <a:rPr lang="en-US" altLang="zh-CN" sz="1600" b="1" dirty="0" smtClean="0">
                <a:solidFill>
                  <a:srgbClr val="FF0000"/>
                </a:solidFill>
                <a:latin typeface="微软雅黑" pitchFamily="34" charset="-122"/>
                <a:ea typeface="微软雅黑" pitchFamily="34" charset="-122"/>
              </a:rPr>
              <a:t>0.05%</a:t>
            </a:r>
            <a:r>
              <a:rPr lang="en-US" altLang="zh-CN" sz="1600" b="1" dirty="0" smtClean="0">
                <a:solidFill>
                  <a:schemeClr val="tx1">
                    <a:lumMod val="65000"/>
                    <a:lumOff val="35000"/>
                  </a:schemeClr>
                </a:solidFill>
                <a:latin typeface="微软雅黑" pitchFamily="34" charset="-122"/>
                <a:ea typeface="微软雅黑" pitchFamily="34" charset="-122"/>
              </a:rPr>
              <a:t>rd</a:t>
            </a:r>
            <a:r>
              <a:rPr lang="zh-CN" altLang="en-US" sz="1600" b="1" dirty="0" smtClean="0">
                <a:solidFill>
                  <a:schemeClr val="tx1">
                    <a:lumMod val="65000"/>
                    <a:lumOff val="35000"/>
                  </a:schemeClr>
                </a:solidFill>
                <a:latin typeface="微软雅黑" pitchFamily="34" charset="-122"/>
                <a:ea typeface="微软雅黑" pitchFamily="34" charset="-122"/>
              </a:rPr>
              <a:t>。</a:t>
            </a:r>
          </a:p>
        </p:txBody>
      </p:sp>
      <p:grpSp>
        <p:nvGrpSpPr>
          <p:cNvPr id="36" name="组合 35"/>
          <p:cNvGrpSpPr/>
          <p:nvPr/>
        </p:nvGrpSpPr>
        <p:grpSpPr>
          <a:xfrm>
            <a:off x="5543551" y="1385872"/>
            <a:ext cx="3786214" cy="1500198"/>
            <a:chOff x="5543551" y="1242996"/>
            <a:chExt cx="3786214" cy="1500198"/>
          </a:xfrm>
        </p:grpSpPr>
        <p:sp>
          <p:nvSpPr>
            <p:cNvPr id="35" name="爆炸形 1 34"/>
            <p:cNvSpPr/>
            <p:nvPr/>
          </p:nvSpPr>
          <p:spPr>
            <a:xfrm>
              <a:off x="5543551" y="1242996"/>
              <a:ext cx="3786214" cy="1500198"/>
            </a:xfrm>
            <a:prstGeom prst="irregularSeal1">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72179" y="1671624"/>
              <a:ext cx="2786081" cy="553998"/>
            </a:xfrm>
            <a:prstGeom prst="rect">
              <a:avLst/>
            </a:prstGeom>
          </p:spPr>
          <p:txBody>
            <a:bodyPr wrap="square">
              <a:spAutoFit/>
            </a:bodyPr>
            <a:lstStyle/>
            <a:p>
              <a:pPr algn="ctr" fontAlgn="auto">
                <a:lnSpc>
                  <a:spcPct val="150000"/>
                </a:lnSpc>
                <a:spcBef>
                  <a:spcPts val="0"/>
                </a:spcBef>
                <a:spcAft>
                  <a:spcPts val="0"/>
                </a:spcAft>
                <a:defRPr/>
              </a:pPr>
              <a:r>
                <a:rPr lang="zh-CN" altLang="en-US" b="1" dirty="0" smtClean="0">
                  <a:solidFill>
                    <a:schemeClr val="bg1"/>
                  </a:solidFill>
                  <a:latin typeface="微软雅黑" pitchFamily="34" charset="-122"/>
                  <a:ea typeface="微软雅黑" pitchFamily="34" charset="-122"/>
                </a:rPr>
                <a:t>违背了</a:t>
              </a:r>
              <a:r>
                <a:rPr lang="en-US" altLang="zh-CN" b="1" dirty="0" smtClean="0">
                  <a:solidFill>
                    <a:schemeClr val="bg1"/>
                  </a:solidFill>
                  <a:latin typeface="微软雅黑" pitchFamily="34" charset="-122"/>
                  <a:ea typeface="微软雅黑" pitchFamily="34" charset="-122"/>
                </a:rPr>
                <a:t>B</a:t>
              </a:r>
              <a:r>
                <a:rPr lang="zh-CN" altLang="en-US" b="1" dirty="0" smtClean="0">
                  <a:solidFill>
                    <a:schemeClr val="bg1"/>
                  </a:solidFill>
                  <a:latin typeface="微软雅黑" pitchFamily="34" charset="-122"/>
                  <a:ea typeface="微软雅黑" pitchFamily="34" charset="-122"/>
                </a:rPr>
                <a:t>≯</a:t>
              </a:r>
              <a:r>
                <a:rPr lang="en-US" altLang="zh-CN" b="1" dirty="0" smtClean="0">
                  <a:solidFill>
                    <a:schemeClr val="bg1"/>
                  </a:solidFill>
                  <a:latin typeface="微软雅黑" pitchFamily="34" charset="-122"/>
                  <a:ea typeface="微软雅黑" pitchFamily="34" charset="-122"/>
                </a:rPr>
                <a:t>A/4</a:t>
              </a:r>
              <a:r>
                <a:rPr lang="zh-CN" altLang="en-US" b="1" dirty="0" smtClean="0">
                  <a:solidFill>
                    <a:schemeClr val="bg1"/>
                  </a:solidFill>
                  <a:latin typeface="微软雅黑" pitchFamily="34" charset="-122"/>
                  <a:ea typeface="微软雅黑" pitchFamily="34" charset="-122"/>
                </a:rPr>
                <a:t>原则！</a:t>
              </a:r>
              <a:endParaRPr lang="zh-CN" altLang="en-US" b="1" dirty="0">
                <a:solidFill>
                  <a:schemeClr val="bg1"/>
                </a:solidFill>
                <a:latin typeface="微软雅黑" pitchFamily="34" charset="-122"/>
                <a:ea typeface="微软雅黑" pitchFamily="34" charset="-122"/>
              </a:endParaRPr>
            </a:p>
          </p:txBody>
        </p:sp>
      </p:grpSp>
      <p:grpSp>
        <p:nvGrpSpPr>
          <p:cNvPr id="37" name="组合 36"/>
          <p:cNvGrpSpPr/>
          <p:nvPr/>
        </p:nvGrpSpPr>
        <p:grpSpPr>
          <a:xfrm>
            <a:off x="5543551" y="3028946"/>
            <a:ext cx="3786214" cy="2286016"/>
            <a:chOff x="5543551" y="1242996"/>
            <a:chExt cx="3786214" cy="1500198"/>
          </a:xfrm>
        </p:grpSpPr>
        <p:sp>
          <p:nvSpPr>
            <p:cNvPr id="38" name="爆炸形 1 37"/>
            <p:cNvSpPr/>
            <p:nvPr/>
          </p:nvSpPr>
          <p:spPr>
            <a:xfrm>
              <a:off x="5543551" y="1242996"/>
              <a:ext cx="3786214" cy="1500198"/>
            </a:xfrm>
            <a:prstGeom prst="irregularSeal1">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972179" y="1671624"/>
              <a:ext cx="2786081" cy="327878"/>
            </a:xfrm>
            <a:prstGeom prst="rect">
              <a:avLst/>
            </a:prstGeom>
          </p:spPr>
          <p:txBody>
            <a:bodyPr wrap="square">
              <a:spAutoFit/>
            </a:bodyPr>
            <a:lstStyle/>
            <a:p>
              <a:pPr algn="ctr" fontAlgn="auto">
                <a:lnSpc>
                  <a:spcPct val="150000"/>
                </a:lnSpc>
                <a:spcBef>
                  <a:spcPts val="0"/>
                </a:spcBef>
                <a:spcAft>
                  <a:spcPts val="0"/>
                </a:spcAft>
                <a:defRPr/>
              </a:pPr>
              <a:r>
                <a:rPr lang="zh-CN" altLang="en-US" b="1" dirty="0" smtClean="0">
                  <a:solidFill>
                    <a:schemeClr val="bg1"/>
                  </a:solidFill>
                  <a:latin typeface="微软雅黑" pitchFamily="34" charset="-122"/>
                  <a:ea typeface="微软雅黑" pitchFamily="34" charset="-122"/>
                </a:rPr>
                <a:t>省略了主要因数！</a:t>
              </a:r>
              <a:endParaRPr lang="en-US" altLang="zh-CN" b="1" dirty="0" smtClean="0">
                <a:solidFill>
                  <a:schemeClr val="bg1"/>
                </a:solidFill>
                <a:latin typeface="微软雅黑" pitchFamily="34" charset="-122"/>
                <a:ea typeface="微软雅黑" pitchFamily="34" charset="-122"/>
              </a:endParaRPr>
            </a:p>
          </p:txBody>
        </p:sp>
      </p:grpSp>
      <p:sp>
        <p:nvSpPr>
          <p:cNvPr id="46" name="矩形 45"/>
          <p:cNvSpPr/>
          <p:nvPr/>
        </p:nvSpPr>
        <p:spPr>
          <a:xfrm>
            <a:off x="2043089" y="5529276"/>
            <a:ext cx="6357982" cy="830997"/>
          </a:xfrm>
          <a:prstGeom prst="rect">
            <a:avLst/>
          </a:prstGeom>
        </p:spPr>
        <p:txBody>
          <a:bodyPr wrap="square">
            <a:spAutoFit/>
          </a:bodyPr>
          <a:lstStyle/>
          <a:p>
            <a:pPr algn="ctr" fontAlgn="auto">
              <a:lnSpc>
                <a:spcPct val="150000"/>
              </a:lnSpc>
              <a:spcBef>
                <a:spcPts val="0"/>
              </a:spcBef>
              <a:spcAft>
                <a:spcPts val="0"/>
              </a:spcAft>
              <a:defRPr/>
            </a:pPr>
            <a:r>
              <a:rPr lang="zh-CN" altLang="en-US" sz="3200" b="1" dirty="0" smtClean="0">
                <a:solidFill>
                  <a:srgbClr val="FF0000"/>
                </a:solidFill>
                <a:latin typeface="微软雅黑" pitchFamily="34" charset="-122"/>
                <a:ea typeface="微软雅黑" pitchFamily="34" charset="-122"/>
              </a:rPr>
              <a:t>准确度标称成了商家的数字游戏！</a:t>
            </a:r>
            <a:endParaRPr lang="zh-CN" altLang="en-US" sz="3200" b="1" dirty="0">
              <a:solidFill>
                <a:srgbClr val="FF0000"/>
              </a:solidFill>
              <a:latin typeface="微软雅黑" pitchFamily="34" charset="-122"/>
              <a:ea typeface="微软雅黑" pitchFamily="34" charset="-122"/>
            </a:endParaRPr>
          </a:p>
        </p:txBody>
      </p:sp>
      <p:sp>
        <p:nvSpPr>
          <p:cNvPr id="47" name="矩形 46"/>
          <p:cNvSpPr/>
          <p:nvPr/>
        </p:nvSpPr>
        <p:spPr>
          <a:xfrm>
            <a:off x="6576813" y="4029078"/>
            <a:ext cx="1467068" cy="553998"/>
          </a:xfrm>
          <a:prstGeom prst="rect">
            <a:avLst/>
          </a:prstGeom>
        </p:spPr>
        <p:txBody>
          <a:bodyPr wrap="none">
            <a:spAutoFit/>
          </a:bodyPr>
          <a:lstStyle/>
          <a:p>
            <a:pPr algn="ctr" fontAlgn="auto">
              <a:lnSpc>
                <a:spcPct val="150000"/>
              </a:lnSpc>
              <a:spcBef>
                <a:spcPts val="0"/>
              </a:spcBef>
              <a:spcAft>
                <a:spcPts val="0"/>
              </a:spcAft>
              <a:defRPr/>
            </a:pPr>
            <a:r>
              <a:rPr lang="zh-CN" altLang="en-US" b="1" dirty="0" smtClean="0">
                <a:solidFill>
                  <a:schemeClr val="bg1"/>
                </a:solidFill>
                <a:latin typeface="微软雅黑" pitchFamily="34" charset="-122"/>
                <a:ea typeface="微软雅黑" pitchFamily="34" charset="-122"/>
              </a:rPr>
              <a:t>黑白颠倒！</a:t>
            </a:r>
            <a:endParaRPr lang="zh-CN" altLang="en-US"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5929828"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编制原则</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zh-CN" altLang="en-US" sz="2800" b="1" dirty="0" smtClean="0">
                <a:solidFill>
                  <a:schemeClr val="tx1">
                    <a:lumMod val="50000"/>
                    <a:lumOff val="50000"/>
                  </a:schemeClr>
                </a:solidFill>
                <a:latin typeface="微软雅黑" pitchFamily="34" charset="-122"/>
                <a:ea typeface="微软雅黑" pitchFamily="34" charset="-122"/>
              </a:rPr>
              <a:t>科学性、指导性、可操作性、前瞻性</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3</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95300" y="450850"/>
            <a:ext cx="9720263" cy="569913"/>
          </a:xfrm>
        </p:spPr>
        <p:txBody>
          <a:bodyPr/>
          <a:lstStyle/>
          <a:p>
            <a:r>
              <a:rPr lang="zh-CN" altLang="en-US" dirty="0" smtClean="0">
                <a:solidFill>
                  <a:srgbClr val="FF0000"/>
                </a:solidFill>
              </a:rPr>
              <a:t>编制原则</a:t>
            </a:r>
            <a:endParaRPr lang="zh-CN" altLang="en-US" sz="2400" dirty="0">
              <a:solidFill>
                <a:schemeClr val="tx1">
                  <a:lumMod val="50000"/>
                  <a:lumOff val="50000"/>
                </a:schemeClr>
              </a:solidFill>
            </a:endParaRPr>
          </a:p>
        </p:txBody>
      </p:sp>
      <p:sp>
        <p:nvSpPr>
          <p:cNvPr id="8" name="矩形 1"/>
          <p:cNvSpPr>
            <a:spLocks noChangeArrowheads="1"/>
          </p:cNvSpPr>
          <p:nvPr/>
        </p:nvSpPr>
        <p:spPr bwMode="auto">
          <a:xfrm>
            <a:off x="495300" y="4684713"/>
            <a:ext cx="2209800" cy="40163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dirty="0" smtClean="0">
                <a:solidFill>
                  <a:schemeClr val="bg1"/>
                </a:solidFill>
                <a:latin typeface="微软雅黑" pitchFamily="34" charset="-122"/>
                <a:ea typeface="微软雅黑" pitchFamily="34" charset="-122"/>
              </a:rPr>
              <a:t>科学性原则</a:t>
            </a:r>
            <a:endParaRPr lang="zh-CN" altLang="en-US" dirty="0">
              <a:solidFill>
                <a:schemeClr val="bg1"/>
              </a:solidFill>
              <a:latin typeface="微软雅黑" pitchFamily="34" charset="-122"/>
              <a:ea typeface="微软雅黑" pitchFamily="34" charset="-122"/>
            </a:endParaRPr>
          </a:p>
        </p:txBody>
      </p:sp>
      <p:sp>
        <p:nvSpPr>
          <p:cNvPr id="9" name="矩形 8"/>
          <p:cNvSpPr/>
          <p:nvPr/>
        </p:nvSpPr>
        <p:spPr>
          <a:xfrm>
            <a:off x="2909888" y="4684713"/>
            <a:ext cx="2449512" cy="400110"/>
          </a:xfrm>
          <a:prstGeom prst="rect">
            <a:avLst/>
          </a:prstGeom>
          <a:solidFill>
            <a:schemeClr val="bg1">
              <a:lumMod val="75000"/>
            </a:schemeClr>
          </a:solidFill>
        </p:spPr>
        <p:txBody>
          <a:bodyPr>
            <a:spAutoFit/>
          </a:bodyPr>
          <a:lstStyle/>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指导性原则</a:t>
            </a:r>
            <a:endParaRPr lang="zh-CN" altLang="en-US" dirty="0">
              <a:solidFill>
                <a:schemeClr val="bg1"/>
              </a:solidFill>
              <a:latin typeface="微软雅黑" pitchFamily="34" charset="-122"/>
              <a:ea typeface="微软雅黑" pitchFamily="34" charset="-122"/>
            </a:endParaRPr>
          </a:p>
        </p:txBody>
      </p:sp>
      <p:sp>
        <p:nvSpPr>
          <p:cNvPr id="10" name="矩形 3"/>
          <p:cNvSpPr>
            <a:spLocks noChangeArrowheads="1"/>
          </p:cNvSpPr>
          <p:nvPr/>
        </p:nvSpPr>
        <p:spPr bwMode="auto">
          <a:xfrm>
            <a:off x="5565775" y="4684713"/>
            <a:ext cx="2247900" cy="4001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zh-CN" altLang="en-US" b="1" dirty="0" smtClean="0">
                <a:solidFill>
                  <a:schemeClr val="bg1"/>
                </a:solidFill>
                <a:latin typeface="微软雅黑" pitchFamily="34" charset="-122"/>
                <a:ea typeface="微软雅黑" pitchFamily="34" charset="-122"/>
              </a:rPr>
              <a:t>可操作性原则</a:t>
            </a:r>
            <a:endParaRPr lang="zh-CN" altLang="en-US" dirty="0">
              <a:solidFill>
                <a:schemeClr val="bg1"/>
              </a:solidFill>
              <a:latin typeface="微软雅黑" pitchFamily="34" charset="-122"/>
              <a:ea typeface="微软雅黑" pitchFamily="34" charset="-122"/>
            </a:endParaRPr>
          </a:p>
        </p:txBody>
      </p:sp>
      <p:sp>
        <p:nvSpPr>
          <p:cNvPr id="11" name="矩形 10"/>
          <p:cNvSpPr/>
          <p:nvPr/>
        </p:nvSpPr>
        <p:spPr>
          <a:xfrm>
            <a:off x="8018463" y="4684713"/>
            <a:ext cx="2378075" cy="400110"/>
          </a:xfrm>
          <a:prstGeom prst="rect">
            <a:avLst/>
          </a:prstGeom>
          <a:solidFill>
            <a:schemeClr val="bg1">
              <a:lumMod val="75000"/>
            </a:schemeClr>
          </a:solidFill>
        </p:spPr>
        <p:txBody>
          <a:bodyPr>
            <a:spAutoFit/>
          </a:bodyPr>
          <a:lstStyle/>
          <a:p>
            <a:pPr algn="ctr" fontAlgn="auto">
              <a:spcBef>
                <a:spcPts val="0"/>
              </a:spcBef>
              <a:spcAft>
                <a:spcPts val="0"/>
              </a:spcAft>
              <a:defRPr/>
            </a:pPr>
            <a:r>
              <a:rPr lang="zh-CN" altLang="en-US" b="1" dirty="0" smtClean="0">
                <a:solidFill>
                  <a:schemeClr val="bg1"/>
                </a:solidFill>
                <a:latin typeface="微软雅黑" pitchFamily="34" charset="-122"/>
                <a:ea typeface="微软雅黑" pitchFamily="34" charset="-122"/>
              </a:rPr>
              <a:t>适度前瞻原则</a:t>
            </a:r>
            <a:endParaRPr lang="zh-CN" altLang="en-US" dirty="0">
              <a:solidFill>
                <a:schemeClr val="bg1"/>
              </a:solidFill>
              <a:latin typeface="微软雅黑" pitchFamily="34" charset="-122"/>
              <a:ea typeface="微软雅黑" pitchFamily="34" charset="-122"/>
            </a:endParaRPr>
          </a:p>
        </p:txBody>
      </p:sp>
      <p:sp>
        <p:nvSpPr>
          <p:cNvPr id="12" name="AutoShape 18"/>
          <p:cNvSpPr>
            <a:spLocks noChangeArrowheads="1"/>
          </p:cNvSpPr>
          <p:nvPr/>
        </p:nvSpPr>
        <p:spPr bwMode="auto">
          <a:xfrm>
            <a:off x="404813" y="1550988"/>
            <a:ext cx="10171112" cy="3717925"/>
          </a:xfrm>
          <a:prstGeom prst="roundRect">
            <a:avLst>
              <a:gd name="adj" fmla="val 313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13" name="矩形 5"/>
          <p:cNvSpPr>
            <a:spLocks noChangeArrowheads="1"/>
          </p:cNvSpPr>
          <p:nvPr/>
        </p:nvSpPr>
        <p:spPr bwMode="auto">
          <a:xfrm>
            <a:off x="4757733" y="1350963"/>
            <a:ext cx="1210588"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b="1" dirty="0" smtClean="0">
                <a:solidFill>
                  <a:srgbClr val="FF0000"/>
                </a:solidFill>
                <a:latin typeface="微软雅黑" pitchFamily="34" charset="-122"/>
                <a:ea typeface="微软雅黑" pitchFamily="34" charset="-122"/>
              </a:rPr>
              <a:t>编制原则</a:t>
            </a:r>
            <a:endParaRPr lang="zh-CN" altLang="en-US" b="1" dirty="0">
              <a:solidFill>
                <a:srgbClr val="FF0000"/>
              </a:solidFill>
              <a:latin typeface="微软雅黑" pitchFamily="34" charset="-122"/>
              <a:ea typeface="微软雅黑" pitchFamily="34" charset="-122"/>
            </a:endParaRPr>
          </a:p>
        </p:txBody>
      </p:sp>
      <p:sp>
        <p:nvSpPr>
          <p:cNvPr id="14" name="矩形 13"/>
          <p:cNvSpPr/>
          <p:nvPr/>
        </p:nvSpPr>
        <p:spPr>
          <a:xfrm>
            <a:off x="506096" y="2078758"/>
            <a:ext cx="2199004" cy="2556805"/>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360000" eaLnBrk="0" hangingPunct="0">
              <a:buFontTx/>
              <a:buNone/>
            </a:pPr>
            <a:endParaRPr lang="en-US" altLang="zh-CN" sz="1400" dirty="0" smtClean="0">
              <a:latin typeface="微软雅黑" pitchFamily="34" charset="-122"/>
              <a:ea typeface="微软雅黑" pitchFamily="34" charset="-122"/>
            </a:endParaRPr>
          </a:p>
          <a:p>
            <a:pPr indent="360000" eaLnBrk="0" hangingPunct="0">
              <a:buFontTx/>
              <a:buNone/>
            </a:pPr>
            <a:r>
              <a:rPr lang="zh-CN" altLang="en-US" sz="1400" dirty="0" smtClean="0">
                <a:latin typeface="微软雅黑" pitchFamily="34" charset="-122"/>
                <a:ea typeface="微软雅黑" pitchFamily="34" charset="-122"/>
              </a:rPr>
              <a:t>本标准的制定需要从内在规律出发，充分遵照国内相关法律法规，标准主要内容和各项指标力求科学合理。</a:t>
            </a:r>
            <a:endParaRPr lang="zh-CN" altLang="en-US" sz="1400" dirty="0">
              <a:latin typeface="微软雅黑" pitchFamily="34" charset="-122"/>
              <a:ea typeface="微软雅黑" pitchFamily="34" charset="-122"/>
            </a:endParaRPr>
          </a:p>
        </p:txBody>
      </p:sp>
      <p:sp>
        <p:nvSpPr>
          <p:cNvPr id="15" name="矩形 14"/>
          <p:cNvSpPr/>
          <p:nvPr/>
        </p:nvSpPr>
        <p:spPr>
          <a:xfrm>
            <a:off x="2925400" y="2078758"/>
            <a:ext cx="2445543" cy="2556805"/>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360000"/>
            <a:endParaRPr lang="en-US" altLang="zh-CN" sz="1400" dirty="0" smtClean="0">
              <a:latin typeface="微软雅黑" pitchFamily="34" charset="-122"/>
              <a:ea typeface="微软雅黑" pitchFamily="34" charset="-122"/>
            </a:endParaRPr>
          </a:p>
          <a:p>
            <a:pPr indent="360000"/>
            <a:r>
              <a:rPr lang="zh-CN" altLang="en-US" sz="1400" dirty="0" smtClean="0">
                <a:latin typeface="微软雅黑" pitchFamily="34" charset="-122"/>
                <a:ea typeface="微软雅黑" pitchFamily="34" charset="-122"/>
              </a:rPr>
              <a:t>本标准的制定必须适应我省乃至全国变频电量测量技术的战略需求和迫切任务，覆盖当前国内外的主流技术和产品，为变频技术健康可持续发展提供指导作用，也能为全国其他地区相关领域健康发展产生积极深远的影响。</a:t>
            </a:r>
            <a:endParaRPr lang="zh-CN" altLang="en-US" sz="1400" dirty="0"/>
          </a:p>
        </p:txBody>
      </p:sp>
      <p:sp>
        <p:nvSpPr>
          <p:cNvPr id="16" name="矩形 15"/>
          <p:cNvSpPr/>
          <p:nvPr/>
        </p:nvSpPr>
        <p:spPr>
          <a:xfrm>
            <a:off x="5565776" y="2078758"/>
            <a:ext cx="2247900" cy="2556805"/>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360000" eaLnBrk="0" hangingPunct="0">
              <a:buFontTx/>
              <a:buNone/>
            </a:pPr>
            <a:endParaRPr lang="en-US" altLang="zh-CN" sz="1400" dirty="0" smtClean="0">
              <a:latin typeface="微软雅黑" pitchFamily="34" charset="-122"/>
              <a:ea typeface="微软雅黑" pitchFamily="34" charset="-122"/>
            </a:endParaRPr>
          </a:p>
          <a:p>
            <a:pPr indent="360000" eaLnBrk="0" hangingPunct="0">
              <a:buFontTx/>
              <a:buNone/>
            </a:pPr>
            <a:r>
              <a:rPr lang="zh-CN" altLang="en-US" sz="1400" dirty="0" smtClean="0">
                <a:latin typeface="微软雅黑" pitchFamily="34" charset="-122"/>
                <a:ea typeface="微软雅黑" pitchFamily="34" charset="-122"/>
              </a:rPr>
              <a:t>标准的变频电量变送器的各项要求力求明确，有较强的操作性，方便对变频电量变送器出厂检验和评价。</a:t>
            </a:r>
            <a:endParaRPr lang="zh-CN" altLang="en-US" sz="1400" dirty="0">
              <a:latin typeface="微软雅黑" pitchFamily="34" charset="-122"/>
              <a:ea typeface="微软雅黑" pitchFamily="34" charset="-122"/>
            </a:endParaRPr>
          </a:p>
        </p:txBody>
      </p:sp>
      <p:sp>
        <p:nvSpPr>
          <p:cNvPr id="17" name="矩形 16"/>
          <p:cNvSpPr/>
          <p:nvPr/>
        </p:nvSpPr>
        <p:spPr>
          <a:xfrm>
            <a:off x="8018463" y="2078758"/>
            <a:ext cx="2378075" cy="2556805"/>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360000"/>
            <a:endParaRPr lang="en-US" altLang="zh-CN" sz="1400" dirty="0" smtClean="0">
              <a:latin typeface="微软雅黑" pitchFamily="34" charset="-122"/>
              <a:ea typeface="微软雅黑" pitchFamily="34" charset="-122"/>
              <a:cs typeface="Times New Roman" pitchFamily="18" charset="0"/>
            </a:endParaRPr>
          </a:p>
          <a:p>
            <a:pPr indent="360000"/>
            <a:r>
              <a:rPr lang="zh-CN" altLang="en-US" sz="1400" dirty="0" smtClean="0">
                <a:latin typeface="微软雅黑" pitchFamily="34" charset="-122"/>
                <a:ea typeface="微软雅黑" pitchFamily="34" charset="-122"/>
                <a:cs typeface="Times New Roman" pitchFamily="18" charset="0"/>
              </a:rPr>
              <a:t>本标准确定的指标既考虑了当前国内的典型产品，也兼顾当前国家主流厂家生产的实际发展现状，满足我省电学计量和社会进步的共同要求，做到适度的前瞻性。</a:t>
            </a:r>
            <a:r>
              <a:rPr lang="zh-CN" altLang="en-US" sz="1400" dirty="0" smtClean="0">
                <a:latin typeface="微软雅黑" pitchFamily="34" charset="-122"/>
                <a:ea typeface="微软雅黑" pitchFamily="34" charset="-122"/>
              </a:rPr>
              <a:t> </a:t>
            </a:r>
            <a:endParaRPr lang="zh-CN" alt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5570756"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规范性引用文件</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en-US" altLang="zh-CN" sz="2800" b="1" dirty="0" smtClean="0">
                <a:solidFill>
                  <a:schemeClr val="tx1">
                    <a:lumMod val="50000"/>
                    <a:lumOff val="50000"/>
                  </a:schemeClr>
                </a:solidFill>
                <a:latin typeface="微软雅黑" pitchFamily="34" charset="-122"/>
                <a:ea typeface="微软雅黑" pitchFamily="34" charset="-122"/>
              </a:rPr>
              <a:t>GB  </a:t>
            </a:r>
            <a:r>
              <a:rPr lang="en-US" altLang="zh-CN" sz="2800" b="1" dirty="0" err="1" smtClean="0">
                <a:solidFill>
                  <a:schemeClr val="tx1">
                    <a:lumMod val="50000"/>
                    <a:lumOff val="50000"/>
                  </a:schemeClr>
                </a:solidFill>
                <a:latin typeface="微软雅黑" pitchFamily="34" charset="-122"/>
                <a:ea typeface="微软雅黑" pitchFamily="34" charset="-122"/>
              </a:rPr>
              <a:t>GB</a:t>
            </a:r>
            <a:r>
              <a:rPr lang="en-US" altLang="zh-CN" sz="2800" b="1" dirty="0" smtClean="0">
                <a:solidFill>
                  <a:schemeClr val="tx1">
                    <a:lumMod val="50000"/>
                    <a:lumOff val="50000"/>
                  </a:schemeClr>
                </a:solidFill>
                <a:latin typeface="微软雅黑" pitchFamily="34" charset="-122"/>
                <a:ea typeface="微软雅黑" pitchFamily="34" charset="-122"/>
              </a:rPr>
              <a:t>/T  IEC</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4</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4329" y="1100120"/>
            <a:ext cx="6357982" cy="1938992"/>
          </a:xfrm>
          <a:prstGeom prst="rect">
            <a:avLst/>
          </a:prstGeom>
        </p:spPr>
        <p:txBody>
          <a:bodyPr wrap="square">
            <a:spAutoFit/>
          </a:bodyPr>
          <a:lstStyle/>
          <a:p>
            <a:pPr eaLnBrk="0" hangingPunct="0">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 1207 </a:t>
            </a:r>
            <a:r>
              <a:rPr lang="zh-CN" altLang="en-US" sz="1200" dirty="0" smtClean="0">
                <a:latin typeface="微软雅黑" pitchFamily="34" charset="-122"/>
                <a:ea typeface="微软雅黑" pitchFamily="34" charset="-122"/>
                <a:cs typeface="Times New Roman" pitchFamily="18" charset="0"/>
              </a:rPr>
              <a:t>电磁式电压互感器</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 1208 </a:t>
            </a:r>
            <a:r>
              <a:rPr lang="zh-CN" altLang="en-US" sz="1200" dirty="0" smtClean="0">
                <a:latin typeface="微软雅黑" pitchFamily="34" charset="-122"/>
                <a:ea typeface="微软雅黑" pitchFamily="34" charset="-122"/>
                <a:cs typeface="Times New Roman" pitchFamily="18" charset="0"/>
              </a:rPr>
              <a:t>电流互感器</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 4824 </a:t>
            </a:r>
            <a:r>
              <a:rPr lang="zh-CN" altLang="en-US" sz="1200" dirty="0" smtClean="0">
                <a:latin typeface="微软雅黑" pitchFamily="34" charset="-122"/>
                <a:ea typeface="微软雅黑" pitchFamily="34" charset="-122"/>
                <a:cs typeface="Times New Roman" pitchFamily="18" charset="0"/>
              </a:rPr>
              <a:t>工业、科学和医疗射频（</a:t>
            </a:r>
            <a:r>
              <a:rPr lang="en-US" altLang="zh-CN" sz="1200" dirty="0" smtClean="0">
                <a:latin typeface="微软雅黑" pitchFamily="34" charset="-122"/>
                <a:ea typeface="微软雅黑" pitchFamily="34" charset="-122"/>
                <a:cs typeface="Times New Roman" pitchFamily="18" charset="0"/>
              </a:rPr>
              <a:t>ISR</a:t>
            </a:r>
            <a:r>
              <a:rPr lang="zh-CN" altLang="en-US" sz="1200" dirty="0" smtClean="0">
                <a:latin typeface="微软雅黑" pitchFamily="34" charset="-122"/>
                <a:ea typeface="微软雅黑" pitchFamily="34" charset="-122"/>
                <a:cs typeface="Times New Roman" pitchFamily="18" charset="0"/>
              </a:rPr>
              <a:t>）设备 电磁骚扰特性 限值和测量方法</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GB/T 2423.1 </a:t>
            </a:r>
            <a:r>
              <a:rPr lang="zh-CN" altLang="en-US" sz="1200" dirty="0" smtClean="0">
                <a:latin typeface="微软雅黑" pitchFamily="34" charset="-122"/>
                <a:ea typeface="微软雅黑" pitchFamily="34" charset="-122"/>
                <a:cs typeface="Times New Roman" pitchFamily="18" charset="0"/>
              </a:rPr>
              <a:t>电工电子产品环境试验 第</a:t>
            </a:r>
            <a:r>
              <a:rPr lang="en-US" altLang="zh-CN" sz="1200" dirty="0" smtClean="0">
                <a:latin typeface="微软雅黑" pitchFamily="34" charset="-122"/>
                <a:ea typeface="微软雅黑" pitchFamily="34" charset="-122"/>
                <a:cs typeface="Times New Roman" pitchFamily="18" charset="0"/>
              </a:rPr>
              <a:t>2</a:t>
            </a:r>
            <a:r>
              <a:rPr lang="zh-CN" altLang="en-US" sz="1200" dirty="0" smtClean="0">
                <a:latin typeface="微软雅黑" pitchFamily="34" charset="-122"/>
                <a:ea typeface="微软雅黑" pitchFamily="34" charset="-122"/>
                <a:cs typeface="Times New Roman" pitchFamily="18" charset="0"/>
              </a:rPr>
              <a:t>部分：试验方法 试验</a:t>
            </a:r>
            <a:r>
              <a:rPr lang="en-US" altLang="zh-CN" sz="1200" dirty="0" smtClean="0">
                <a:latin typeface="微软雅黑" pitchFamily="34" charset="-122"/>
                <a:ea typeface="微软雅黑" pitchFamily="34" charset="-122"/>
                <a:cs typeface="Times New Roman" pitchFamily="18" charset="0"/>
              </a:rPr>
              <a:t>A</a:t>
            </a:r>
            <a:r>
              <a:rPr lang="zh-CN" altLang="en-US" sz="1200" dirty="0" smtClean="0">
                <a:latin typeface="微软雅黑" pitchFamily="34" charset="-122"/>
                <a:ea typeface="微软雅黑" pitchFamily="34" charset="-122"/>
                <a:cs typeface="Times New Roman" pitchFamily="18" charset="0"/>
              </a:rPr>
              <a:t>：低温 </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GB/T 2423.2 </a:t>
            </a:r>
            <a:r>
              <a:rPr lang="zh-CN" altLang="en-US" sz="1200" dirty="0" smtClean="0">
                <a:latin typeface="微软雅黑" pitchFamily="34" charset="-122"/>
                <a:ea typeface="微软雅黑" pitchFamily="34" charset="-122"/>
                <a:cs typeface="Times New Roman" pitchFamily="18" charset="0"/>
              </a:rPr>
              <a:t>电工电子产品环境试验 第</a:t>
            </a:r>
            <a:r>
              <a:rPr lang="en-US" altLang="zh-CN" sz="1200" dirty="0" smtClean="0">
                <a:latin typeface="微软雅黑" pitchFamily="34" charset="-122"/>
                <a:ea typeface="微软雅黑" pitchFamily="34" charset="-122"/>
                <a:cs typeface="Times New Roman" pitchFamily="18" charset="0"/>
              </a:rPr>
              <a:t>2</a:t>
            </a:r>
            <a:r>
              <a:rPr lang="zh-CN" altLang="en-US" sz="1200" dirty="0" smtClean="0">
                <a:latin typeface="微软雅黑" pitchFamily="34" charset="-122"/>
                <a:ea typeface="微软雅黑" pitchFamily="34" charset="-122"/>
                <a:cs typeface="Times New Roman" pitchFamily="18" charset="0"/>
              </a:rPr>
              <a:t>部分：试验方法 试验</a:t>
            </a:r>
            <a:r>
              <a:rPr lang="en-US" altLang="zh-CN" sz="1200" dirty="0" smtClean="0">
                <a:latin typeface="微软雅黑" pitchFamily="34" charset="-122"/>
                <a:ea typeface="微软雅黑" pitchFamily="34" charset="-122"/>
                <a:cs typeface="Times New Roman" pitchFamily="18" charset="0"/>
              </a:rPr>
              <a:t>B</a:t>
            </a:r>
            <a:r>
              <a:rPr lang="zh-CN" altLang="en-US" sz="1200" dirty="0" smtClean="0">
                <a:latin typeface="微软雅黑" pitchFamily="34" charset="-122"/>
                <a:ea typeface="微软雅黑" pitchFamily="34" charset="-122"/>
                <a:cs typeface="Times New Roman" pitchFamily="18" charset="0"/>
              </a:rPr>
              <a:t>：高温</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GB/T 2423.56 </a:t>
            </a:r>
            <a:r>
              <a:rPr lang="zh-CN" altLang="en-US" sz="1200" dirty="0" smtClean="0">
                <a:latin typeface="微软雅黑" pitchFamily="34" charset="-122"/>
                <a:ea typeface="微软雅黑" pitchFamily="34" charset="-122"/>
                <a:cs typeface="Times New Roman" pitchFamily="18" charset="0"/>
              </a:rPr>
              <a:t>电工电子产品环境试验　第</a:t>
            </a:r>
            <a:r>
              <a:rPr lang="en-US" altLang="zh-CN" sz="1200" dirty="0" smtClean="0">
                <a:latin typeface="微软雅黑" pitchFamily="34" charset="-122"/>
                <a:ea typeface="微软雅黑" pitchFamily="34" charset="-122"/>
                <a:cs typeface="Times New Roman" pitchFamily="18" charset="0"/>
              </a:rPr>
              <a:t>2</a:t>
            </a:r>
            <a:r>
              <a:rPr lang="zh-CN" altLang="en-US" sz="1200" dirty="0" smtClean="0">
                <a:latin typeface="微软雅黑" pitchFamily="34" charset="-122"/>
                <a:ea typeface="微软雅黑" pitchFamily="34" charset="-122"/>
                <a:cs typeface="Times New Roman" pitchFamily="18" charset="0"/>
              </a:rPr>
              <a:t>部分 试验方法 试验</a:t>
            </a:r>
            <a:r>
              <a:rPr lang="en-US" altLang="zh-CN" sz="1200" dirty="0" err="1" smtClean="0">
                <a:latin typeface="微软雅黑" pitchFamily="34" charset="-122"/>
                <a:ea typeface="微软雅黑" pitchFamily="34" charset="-122"/>
                <a:cs typeface="Times New Roman" pitchFamily="18" charset="0"/>
              </a:rPr>
              <a:t>Fh</a:t>
            </a:r>
            <a:r>
              <a:rPr lang="zh-CN" altLang="en-US" sz="1200" dirty="0" smtClean="0">
                <a:latin typeface="微软雅黑" pitchFamily="34" charset="-122"/>
                <a:ea typeface="微软雅黑" pitchFamily="34" charset="-122"/>
                <a:cs typeface="Times New Roman" pitchFamily="18" charset="0"/>
              </a:rPr>
              <a:t>：宽带随机振动和导则</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GB/T 13850 </a:t>
            </a:r>
            <a:r>
              <a:rPr lang="zh-CN" altLang="en-US" sz="1200" dirty="0" smtClean="0">
                <a:latin typeface="微软雅黑" pitchFamily="34" charset="-122"/>
                <a:ea typeface="微软雅黑" pitchFamily="34" charset="-122"/>
                <a:cs typeface="Times New Roman" pitchFamily="18" charset="0"/>
              </a:rPr>
              <a:t>交流电量转换为模拟或数字信号的电测量变送器 （</a:t>
            </a:r>
            <a:r>
              <a:rPr lang="en-US" altLang="zh-CN" sz="1200" dirty="0" err="1" smtClean="0">
                <a:latin typeface="微软雅黑" pitchFamily="34" charset="-122"/>
                <a:ea typeface="微软雅黑" pitchFamily="34" charset="-122"/>
                <a:cs typeface="Times New Roman" pitchFamily="18" charset="0"/>
              </a:rPr>
              <a:t>idt</a:t>
            </a:r>
            <a:r>
              <a:rPr lang="en-US" altLang="zh-CN" sz="1200" dirty="0" smtClean="0">
                <a:latin typeface="微软雅黑" pitchFamily="34" charset="-122"/>
                <a:ea typeface="微软雅黑" pitchFamily="34" charset="-122"/>
                <a:cs typeface="Times New Roman" pitchFamily="18" charset="0"/>
              </a:rPr>
              <a:t> IEC 688:1992</a:t>
            </a:r>
            <a:r>
              <a:rPr lang="zh-CN" altLang="en-US" sz="1200" dirty="0" smtClean="0">
                <a:latin typeface="微软雅黑" pitchFamily="34" charset="-122"/>
                <a:ea typeface="微软雅黑" pitchFamily="34" charset="-122"/>
                <a:cs typeface="Times New Roman" pitchFamily="18" charset="0"/>
              </a:rPr>
              <a:t>）</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GB/T 17626 </a:t>
            </a:r>
            <a:r>
              <a:rPr lang="zh-CN" altLang="en-US" sz="1200" dirty="0" smtClean="0">
                <a:latin typeface="微软雅黑" pitchFamily="34" charset="-122"/>
                <a:ea typeface="微软雅黑" pitchFamily="34" charset="-122"/>
                <a:cs typeface="Times New Roman" pitchFamily="18" charset="0"/>
              </a:rPr>
              <a:t>电磁兼容 试验和测量技术（</a:t>
            </a:r>
            <a:r>
              <a:rPr lang="en-US" altLang="zh-CN" sz="1200" dirty="0" err="1" smtClean="0">
                <a:latin typeface="微软雅黑" pitchFamily="34" charset="-122"/>
                <a:ea typeface="微软雅黑" pitchFamily="34" charset="-122"/>
              </a:rPr>
              <a:t>idt</a:t>
            </a:r>
            <a:r>
              <a:rPr lang="en-US" altLang="zh-CN" sz="1200" dirty="0" smtClean="0">
                <a:latin typeface="微软雅黑" pitchFamily="34" charset="-122"/>
                <a:ea typeface="微软雅黑" pitchFamily="34" charset="-122"/>
              </a:rPr>
              <a:t> IEC 61000</a:t>
            </a:r>
            <a:r>
              <a:rPr lang="zh-CN" altLang="en-US" sz="1200" dirty="0" smtClean="0">
                <a:latin typeface="微软雅黑" pitchFamily="34" charset="-122"/>
                <a:ea typeface="微软雅黑" pitchFamily="34" charset="-122"/>
                <a:cs typeface="Times New Roman" pitchFamily="18" charset="0"/>
              </a:rPr>
              <a:t>）（系列）</a:t>
            </a:r>
            <a:endParaRPr lang="en-US" altLang="zh-CN" sz="1200" dirty="0" smtClean="0">
              <a:latin typeface="微软雅黑" pitchFamily="34" charset="-122"/>
              <a:ea typeface="微软雅黑" pitchFamily="34" charset="-122"/>
              <a:cs typeface="Times New Roman" pitchFamily="18" charset="0"/>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cs typeface="Times New Roman" pitchFamily="18" charset="0"/>
              </a:rPr>
              <a:t>GB/T 20840.7 </a:t>
            </a:r>
            <a:r>
              <a:rPr lang="zh-CN" altLang="en-US" sz="1200" dirty="0" smtClean="0">
                <a:latin typeface="微软雅黑" pitchFamily="34" charset="-122"/>
                <a:ea typeface="微软雅黑" pitchFamily="34" charset="-122"/>
                <a:cs typeface="Times New Roman" pitchFamily="18" charset="0"/>
              </a:rPr>
              <a:t>互感器 第</a:t>
            </a:r>
            <a:r>
              <a:rPr lang="en-US" altLang="zh-CN" sz="1200" dirty="0" smtClean="0">
                <a:latin typeface="微软雅黑" pitchFamily="34" charset="-122"/>
                <a:ea typeface="微软雅黑" pitchFamily="34" charset="-122"/>
                <a:cs typeface="Times New Roman" pitchFamily="18" charset="0"/>
              </a:rPr>
              <a:t>7</a:t>
            </a:r>
            <a:r>
              <a:rPr lang="zh-CN" altLang="en-US" sz="1200" dirty="0" smtClean="0">
                <a:latin typeface="微软雅黑" pitchFamily="34" charset="-122"/>
                <a:ea typeface="微软雅黑" pitchFamily="34" charset="-122"/>
                <a:cs typeface="Times New Roman" pitchFamily="18" charset="0"/>
              </a:rPr>
              <a:t>部分 电子式电压互感器（</a:t>
            </a:r>
            <a:r>
              <a:rPr lang="en-US" altLang="zh-CN" sz="1200" dirty="0" err="1" smtClean="0">
                <a:latin typeface="微软雅黑" pitchFamily="34" charset="-122"/>
                <a:ea typeface="微软雅黑" pitchFamily="34" charset="-122"/>
                <a:cs typeface="Times New Roman" pitchFamily="18" charset="0"/>
              </a:rPr>
              <a:t>idt</a:t>
            </a:r>
            <a:r>
              <a:rPr lang="en-US" altLang="zh-CN" sz="1200" dirty="0" smtClean="0">
                <a:latin typeface="微软雅黑" pitchFamily="34" charset="-122"/>
                <a:ea typeface="微软雅黑" pitchFamily="34" charset="-122"/>
                <a:cs typeface="Times New Roman" pitchFamily="18" charset="0"/>
              </a:rPr>
              <a:t> IEC60044-7</a:t>
            </a:r>
            <a:r>
              <a:rPr lang="zh-CN" altLang="en-US" sz="1200" dirty="0" smtClean="0">
                <a:latin typeface="微软雅黑" pitchFamily="34" charset="-122"/>
                <a:ea typeface="微软雅黑" pitchFamily="34" charset="-122"/>
                <a:cs typeface="Times New Roman" pitchFamily="18" charset="0"/>
              </a:rPr>
              <a:t>）</a:t>
            </a:r>
            <a:endParaRPr lang="zh-CN" altLang="en-US" sz="1200" dirty="0" smtClean="0">
              <a:latin typeface="微软雅黑" pitchFamily="34" charset="-122"/>
              <a:ea typeface="微软雅黑" pitchFamily="34" charset="-122"/>
            </a:endParaRPr>
          </a:p>
          <a:p>
            <a:pPr eaLnBrk="0" hangingPunct="0">
              <a:buFontTx/>
              <a:buNone/>
              <a:tabLst>
                <a:tab pos="2667000" algn="ctr"/>
                <a:tab pos="5903913" algn="r"/>
              </a:tabLst>
            </a:pPr>
            <a:r>
              <a:rPr lang="en-US" altLang="zh-CN" sz="1200" dirty="0" smtClean="0">
                <a:latin typeface="微软雅黑" pitchFamily="34" charset="-122"/>
                <a:ea typeface="微软雅黑" pitchFamily="34" charset="-122"/>
              </a:rPr>
              <a:t>GB/T 20840.8 </a:t>
            </a:r>
            <a:r>
              <a:rPr lang="zh-CN" altLang="en-US" sz="1200" dirty="0" smtClean="0">
                <a:latin typeface="微软雅黑" pitchFamily="34" charset="-122"/>
                <a:ea typeface="微软雅黑" pitchFamily="34" charset="-122"/>
                <a:cs typeface="Times New Roman" pitchFamily="18" charset="0"/>
              </a:rPr>
              <a:t>互感器</a:t>
            </a:r>
            <a:r>
              <a:rPr lang="zh-CN" altLang="en-US" sz="1200" dirty="0" smtClean="0">
                <a:latin typeface="微软雅黑" pitchFamily="34" charset="-122"/>
                <a:ea typeface="微软雅黑" pitchFamily="34" charset="-122"/>
              </a:rPr>
              <a:t> </a:t>
            </a:r>
            <a:r>
              <a:rPr lang="zh-CN" altLang="en-US" sz="1200" dirty="0" smtClean="0">
                <a:latin typeface="微软雅黑" pitchFamily="34" charset="-122"/>
                <a:ea typeface="微软雅黑" pitchFamily="34" charset="-122"/>
                <a:cs typeface="Times New Roman" pitchFamily="18" charset="0"/>
              </a:rPr>
              <a:t>第</a:t>
            </a:r>
            <a:r>
              <a:rPr lang="en-US" altLang="zh-CN" sz="1200" dirty="0" smtClean="0">
                <a:latin typeface="微软雅黑" pitchFamily="34" charset="-122"/>
                <a:ea typeface="微软雅黑" pitchFamily="34" charset="-122"/>
              </a:rPr>
              <a:t>8</a:t>
            </a:r>
            <a:r>
              <a:rPr lang="zh-CN" altLang="en-US" sz="1200" dirty="0" smtClean="0">
                <a:latin typeface="微软雅黑" pitchFamily="34" charset="-122"/>
                <a:ea typeface="微软雅黑" pitchFamily="34" charset="-122"/>
                <a:cs typeface="Times New Roman" pitchFamily="18" charset="0"/>
              </a:rPr>
              <a:t>部分</a:t>
            </a:r>
            <a:r>
              <a:rPr lang="zh-CN" altLang="en-US" sz="1200" dirty="0" smtClean="0">
                <a:latin typeface="微软雅黑" pitchFamily="34" charset="-122"/>
                <a:ea typeface="微软雅黑" pitchFamily="34" charset="-122"/>
              </a:rPr>
              <a:t> </a:t>
            </a:r>
            <a:r>
              <a:rPr lang="zh-CN" altLang="en-US" sz="1200" dirty="0" smtClean="0">
                <a:latin typeface="微软雅黑" pitchFamily="34" charset="-122"/>
                <a:ea typeface="微软雅黑" pitchFamily="34" charset="-122"/>
                <a:cs typeface="Times New Roman" pitchFamily="18" charset="0"/>
              </a:rPr>
              <a:t>电子式电流互感器</a:t>
            </a:r>
            <a:r>
              <a:rPr lang="zh-CN" altLang="en-US" sz="1200" dirty="0" smtClean="0">
                <a:latin typeface="微软雅黑" pitchFamily="34" charset="-122"/>
                <a:ea typeface="微软雅黑" pitchFamily="34" charset="-122"/>
              </a:rPr>
              <a:t> </a:t>
            </a:r>
            <a:r>
              <a:rPr lang="zh-CN" altLang="en-US" sz="1200" dirty="0" smtClean="0">
                <a:latin typeface="微软雅黑" pitchFamily="34" charset="-122"/>
                <a:ea typeface="微软雅黑" pitchFamily="34" charset="-122"/>
                <a:cs typeface="Times New Roman" pitchFamily="18" charset="0"/>
              </a:rPr>
              <a:t>（</a:t>
            </a:r>
            <a:r>
              <a:rPr lang="en-US" altLang="zh-CN" sz="1200" dirty="0" err="1" smtClean="0">
                <a:latin typeface="微软雅黑" pitchFamily="34" charset="-122"/>
                <a:ea typeface="微软雅黑" pitchFamily="34" charset="-122"/>
                <a:cs typeface="Times New Roman" pitchFamily="18" charset="0"/>
              </a:rPr>
              <a:t>idt</a:t>
            </a:r>
            <a:r>
              <a:rPr lang="en-US" altLang="zh-CN" sz="1200" dirty="0" smtClean="0">
                <a:latin typeface="微软雅黑" pitchFamily="34" charset="-122"/>
                <a:ea typeface="微软雅黑" pitchFamily="34" charset="-122"/>
                <a:cs typeface="Times New Roman" pitchFamily="18" charset="0"/>
              </a:rPr>
              <a:t> IEC60044-8</a:t>
            </a:r>
            <a:r>
              <a:rPr lang="zh-CN" altLang="en-US" sz="1200" dirty="0" smtClean="0">
                <a:latin typeface="微软雅黑" pitchFamily="34" charset="-122"/>
                <a:ea typeface="微软雅黑" pitchFamily="34" charset="-122"/>
                <a:cs typeface="Times New Roman" pitchFamily="18" charset="0"/>
              </a:rPr>
              <a:t>）</a:t>
            </a:r>
            <a:endParaRPr lang="zh-CN" altLang="en-US" sz="1200" dirty="0">
              <a:latin typeface="微软雅黑" pitchFamily="34" charset="-122"/>
              <a:ea typeface="微软雅黑" pitchFamily="34" charset="-122"/>
            </a:endParaRPr>
          </a:p>
        </p:txBody>
      </p:sp>
      <p:sp>
        <p:nvSpPr>
          <p:cNvPr id="64513" name="Rectangle 1"/>
          <p:cNvSpPr>
            <a:spLocks noChangeArrowheads="1"/>
          </p:cNvSpPr>
          <p:nvPr/>
        </p:nvSpPr>
        <p:spPr bwMode="auto">
          <a:xfrm>
            <a:off x="3543287" y="3743326"/>
            <a:ext cx="685804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 755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旋转电机 定额和性能</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2423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电工电子产品环境试验（系列）</a:t>
            </a:r>
            <a:endPar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 4208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外壳防护等级（</a:t>
            </a: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IP</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代码）</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 4824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工业、科学和医疗</a:t>
            </a: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(ISM)</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射频设备 电磁骚扰特性限值和测量方法</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4857.2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包装 运输包装件基本试验 第</a:t>
            </a: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部分：温湿度调节处理</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4857.5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包装 运输包装件 跌落试验方法</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 4943.1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信息技术设备 安全 第</a:t>
            </a: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部分：通用要求</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5080.7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设备可靠性试验 恒定失效率假设下的失效率与平均无故障时间的验证试验方案</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9813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微型数字电子计算机通用技术条件</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12668.2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调速电气传动系统 一般要求 低压交流变频电气传动系统额定值的规定</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lvl="0" defTabSz="914400" eaLnBrk="0" hangingPunct="0">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17626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电磁兼容 试验和测量技术</a:t>
            </a:r>
            <a:r>
              <a:rPr lang="zh-CN" altLang="en-US" sz="1200" dirty="0" smtClean="0">
                <a:latin typeface="微软雅黑" pitchFamily="34" charset="-122"/>
                <a:ea typeface="微软雅黑" pitchFamily="34" charset="-122"/>
                <a:cs typeface="Times New Roman" pitchFamily="18" charset="0"/>
              </a:rPr>
              <a:t>（</a:t>
            </a:r>
            <a:r>
              <a:rPr lang="en-US" altLang="zh-CN" sz="1200" dirty="0" err="1" smtClean="0">
                <a:latin typeface="微软雅黑" pitchFamily="34" charset="-122"/>
                <a:ea typeface="微软雅黑" pitchFamily="34" charset="-122"/>
              </a:rPr>
              <a:t>idt</a:t>
            </a:r>
            <a:r>
              <a:rPr lang="en-US" altLang="zh-CN" sz="1200" dirty="0" smtClean="0">
                <a:latin typeface="微软雅黑" pitchFamily="34" charset="-122"/>
                <a:ea typeface="微软雅黑" pitchFamily="34" charset="-122"/>
              </a:rPr>
              <a:t> IEC 61000</a:t>
            </a:r>
            <a:r>
              <a:rPr lang="zh-CN" altLang="en-US" sz="1200" dirty="0" smtClean="0">
                <a:latin typeface="微软雅黑" pitchFamily="34" charset="-122"/>
                <a:ea typeface="微软雅黑" pitchFamily="34" charset="-122"/>
                <a:cs typeface="Times New Roman" pitchFamily="18" charset="0"/>
              </a:rPr>
              <a:t>）（系列） </a:t>
            </a:r>
            <a:endParaRPr lang="en-US" altLang="zh-CN" sz="1200" dirty="0" smtClean="0">
              <a:latin typeface="微软雅黑" pitchFamily="34" charset="-122"/>
              <a:ea typeface="微软雅黑" pitchFamily="34" charset="-122"/>
              <a:cs typeface="Times New Roman" pitchFamily="18" charset="0"/>
            </a:endParaRPr>
          </a:p>
          <a:p>
            <a:pPr lvl="0" defTabSz="914400" eaLnBrk="0" hangingPunct="0">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GB/T 19862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电能质量监测设备通用要求</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algn="l" defTabSz="914400" rtl="0" eaLnBrk="0" fontAlgn="base" latinLnBrk="0" hangingPunct="0">
              <a:lnSpc>
                <a:spcPct val="100000"/>
              </a:lnSpc>
              <a:spcBef>
                <a:spcPct val="0"/>
              </a:spcBef>
              <a:spcAft>
                <a:spcPct val="0"/>
              </a:spcAft>
              <a:buClrTx/>
              <a:buSzTx/>
              <a:buFontTx/>
              <a:buNone/>
              <a:tabLst>
                <a:tab pos="2667000" algn="ctr"/>
                <a:tab pos="5903913" algn="r"/>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IEC 60794 </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光学纤维电缆</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7" name="AutoShape 18"/>
          <p:cNvSpPr>
            <a:spLocks noChangeArrowheads="1"/>
          </p:cNvSpPr>
          <p:nvPr/>
        </p:nvSpPr>
        <p:spPr bwMode="auto">
          <a:xfrm>
            <a:off x="328577" y="885807"/>
            <a:ext cx="6858048" cy="2357454"/>
          </a:xfrm>
          <a:prstGeom prst="roundRect">
            <a:avLst>
              <a:gd name="adj" fmla="val 313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8" name="矩形 5"/>
          <p:cNvSpPr>
            <a:spLocks noChangeArrowheads="1"/>
          </p:cNvSpPr>
          <p:nvPr/>
        </p:nvSpPr>
        <p:spPr bwMode="auto">
          <a:xfrm>
            <a:off x="2900345" y="671492"/>
            <a:ext cx="1723549"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b="1" dirty="0" smtClean="0">
                <a:solidFill>
                  <a:srgbClr val="FF0000"/>
                </a:solidFill>
                <a:latin typeface="微软雅黑" pitchFamily="34" charset="-122"/>
                <a:ea typeface="微软雅黑" pitchFamily="34" charset="-122"/>
              </a:rPr>
              <a:t>测量用变送器</a:t>
            </a:r>
            <a:endParaRPr lang="zh-CN" altLang="en-US" b="1" dirty="0">
              <a:solidFill>
                <a:srgbClr val="FF0000"/>
              </a:solidFill>
              <a:latin typeface="微软雅黑" pitchFamily="34" charset="-122"/>
              <a:ea typeface="微软雅黑" pitchFamily="34" charset="-122"/>
            </a:endParaRPr>
          </a:p>
        </p:txBody>
      </p:sp>
      <p:sp>
        <p:nvSpPr>
          <p:cNvPr id="9" name="AutoShape 18"/>
          <p:cNvSpPr>
            <a:spLocks noChangeArrowheads="1"/>
          </p:cNvSpPr>
          <p:nvPr/>
        </p:nvSpPr>
        <p:spPr bwMode="auto">
          <a:xfrm>
            <a:off x="3257535" y="3671888"/>
            <a:ext cx="6858048" cy="2643206"/>
          </a:xfrm>
          <a:prstGeom prst="roundRect">
            <a:avLst>
              <a:gd name="adj" fmla="val 313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10" name="矩形 5"/>
          <p:cNvSpPr>
            <a:spLocks noChangeArrowheads="1"/>
          </p:cNvSpPr>
          <p:nvPr/>
        </p:nvSpPr>
        <p:spPr bwMode="auto">
          <a:xfrm>
            <a:off x="6018204" y="3457574"/>
            <a:ext cx="954107"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b="1" dirty="0" smtClean="0">
                <a:solidFill>
                  <a:srgbClr val="FF0000"/>
                </a:solidFill>
                <a:latin typeface="微软雅黑" pitchFamily="34" charset="-122"/>
                <a:ea typeface="微软雅黑" pitchFamily="34" charset="-122"/>
              </a:rPr>
              <a:t>分析仪</a:t>
            </a:r>
            <a:endParaRPr lang="zh-CN" altLang="en-US" b="1" dirty="0">
              <a:solidFill>
                <a:srgbClr val="FF0000"/>
              </a:solidFill>
              <a:latin typeface="微软雅黑" pitchFamily="34" charset="-122"/>
              <a:ea typeface="微软雅黑" pitchFamily="34" charset="-122"/>
            </a:endParaRPr>
          </a:p>
        </p:txBody>
      </p:sp>
      <p:pic>
        <p:nvPicPr>
          <p:cNvPr id="19458" name="Picture 2" descr="c:\DOCUME~1\ADMINI~1\APPLIC~1\360se6\USERDA~1\Temp\201091~1.JPG"/>
          <p:cNvPicPr>
            <a:picLocks noChangeAspect="1" noChangeArrowheads="1"/>
          </p:cNvPicPr>
          <p:nvPr/>
        </p:nvPicPr>
        <p:blipFill>
          <a:blip r:embed="rId2" cstate="print"/>
          <a:srcRect t="11166" b="14391"/>
          <a:stretch>
            <a:fillRect/>
          </a:stretch>
        </p:blipFill>
        <p:spPr bwMode="auto">
          <a:xfrm>
            <a:off x="114263" y="3957640"/>
            <a:ext cx="2981304" cy="1424200"/>
          </a:xfrm>
          <a:prstGeom prst="rect">
            <a:avLst/>
          </a:prstGeom>
          <a:noFill/>
        </p:spPr>
      </p:pic>
      <p:pic>
        <p:nvPicPr>
          <p:cNvPr id="19460" name="Picture 4" descr="霍尔电流传感器"/>
          <p:cNvPicPr>
            <a:picLocks noChangeAspect="1" noChangeArrowheads="1"/>
          </p:cNvPicPr>
          <p:nvPr/>
        </p:nvPicPr>
        <p:blipFill>
          <a:blip r:embed="rId3" cstate="print"/>
          <a:srcRect/>
          <a:stretch>
            <a:fillRect/>
          </a:stretch>
        </p:blipFill>
        <p:spPr bwMode="auto">
          <a:xfrm>
            <a:off x="7543815" y="1028682"/>
            <a:ext cx="2645850" cy="17859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3262432"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技术路线</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5</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V="1">
            <a:off x="0" y="3990977"/>
            <a:ext cx="9972707" cy="714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3" name="椭圆 12"/>
          <p:cNvSpPr/>
          <p:nvPr/>
        </p:nvSpPr>
        <p:spPr>
          <a:xfrm>
            <a:off x="569871" y="3692525"/>
            <a:ext cx="692150" cy="6921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4" name="椭圆 13"/>
          <p:cNvSpPr/>
          <p:nvPr/>
        </p:nvSpPr>
        <p:spPr>
          <a:xfrm>
            <a:off x="1809724" y="3692525"/>
            <a:ext cx="692150" cy="6921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5" name="椭圆 14"/>
          <p:cNvSpPr/>
          <p:nvPr/>
        </p:nvSpPr>
        <p:spPr>
          <a:xfrm>
            <a:off x="3121015" y="3692525"/>
            <a:ext cx="692150" cy="6921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6" name="椭圆 15"/>
          <p:cNvSpPr/>
          <p:nvPr/>
        </p:nvSpPr>
        <p:spPr>
          <a:xfrm>
            <a:off x="4424354" y="3692525"/>
            <a:ext cx="693738" cy="6921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7" name="椭圆 16"/>
          <p:cNvSpPr/>
          <p:nvPr/>
        </p:nvSpPr>
        <p:spPr>
          <a:xfrm>
            <a:off x="5656256" y="3692525"/>
            <a:ext cx="692150" cy="6921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4345" name="Text Box 2"/>
          <p:cNvSpPr txBox="1">
            <a:spLocks noChangeArrowheads="1"/>
          </p:cNvSpPr>
          <p:nvPr/>
        </p:nvSpPr>
        <p:spPr bwMode="auto">
          <a:xfrm>
            <a:off x="-28613" y="1671624"/>
            <a:ext cx="1616050" cy="156966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4800" b="1" dirty="0" smtClean="0">
                <a:solidFill>
                  <a:schemeClr val="bg1"/>
                </a:solidFill>
                <a:latin typeface="微软雅黑" pitchFamily="34" charset="-122"/>
                <a:ea typeface="微软雅黑" pitchFamily="34" charset="-122"/>
              </a:rPr>
              <a:t>技术路线</a:t>
            </a:r>
            <a:endParaRPr lang="zh-CN" altLang="en-US" sz="4800" b="1" dirty="0">
              <a:solidFill>
                <a:schemeClr val="bg1"/>
              </a:solidFill>
              <a:latin typeface="微软雅黑" pitchFamily="34" charset="-122"/>
              <a:ea typeface="微软雅黑" pitchFamily="34" charset="-122"/>
            </a:endParaRPr>
          </a:p>
        </p:txBody>
      </p:sp>
      <p:sp>
        <p:nvSpPr>
          <p:cNvPr id="4" name="椭圆 3"/>
          <p:cNvSpPr/>
          <p:nvPr/>
        </p:nvSpPr>
        <p:spPr>
          <a:xfrm>
            <a:off x="646071" y="3768725"/>
            <a:ext cx="539750" cy="53975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sp>
        <p:nvSpPr>
          <p:cNvPr id="9" name="椭圆 8"/>
          <p:cNvSpPr/>
          <p:nvPr/>
        </p:nvSpPr>
        <p:spPr>
          <a:xfrm>
            <a:off x="1885924" y="3768725"/>
            <a:ext cx="539750" cy="53975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2</a:t>
            </a:r>
            <a:endParaRPr lang="zh-CN" altLang="en-US" dirty="0">
              <a:latin typeface="Impact" pitchFamily="34" charset="0"/>
            </a:endParaRPr>
          </a:p>
        </p:txBody>
      </p:sp>
      <p:sp>
        <p:nvSpPr>
          <p:cNvPr id="10" name="椭圆 9"/>
          <p:cNvSpPr/>
          <p:nvPr/>
        </p:nvSpPr>
        <p:spPr>
          <a:xfrm>
            <a:off x="3195628" y="3768725"/>
            <a:ext cx="539750" cy="53975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3</a:t>
            </a:r>
            <a:endParaRPr lang="zh-CN" altLang="en-US" dirty="0">
              <a:latin typeface="Impact" pitchFamily="34" charset="0"/>
            </a:endParaRPr>
          </a:p>
        </p:txBody>
      </p:sp>
      <p:sp>
        <p:nvSpPr>
          <p:cNvPr id="11" name="椭圆 10"/>
          <p:cNvSpPr/>
          <p:nvPr/>
        </p:nvSpPr>
        <p:spPr>
          <a:xfrm>
            <a:off x="4498967" y="3768725"/>
            <a:ext cx="539750" cy="53975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4</a:t>
            </a:r>
            <a:endParaRPr lang="zh-CN" altLang="en-US" dirty="0">
              <a:latin typeface="Impact" pitchFamily="34" charset="0"/>
            </a:endParaRPr>
          </a:p>
        </p:txBody>
      </p:sp>
      <p:sp>
        <p:nvSpPr>
          <p:cNvPr id="12" name="椭圆 11"/>
          <p:cNvSpPr/>
          <p:nvPr/>
        </p:nvSpPr>
        <p:spPr>
          <a:xfrm>
            <a:off x="5730868" y="3768725"/>
            <a:ext cx="539750" cy="53975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5</a:t>
            </a:r>
            <a:endParaRPr lang="zh-CN" altLang="en-US" dirty="0">
              <a:latin typeface="Impact" pitchFamily="34" charset="0"/>
            </a:endParaRPr>
          </a:p>
        </p:txBody>
      </p:sp>
      <p:sp>
        <p:nvSpPr>
          <p:cNvPr id="5" name="任意多边形 4"/>
          <p:cNvSpPr/>
          <p:nvPr/>
        </p:nvSpPr>
        <p:spPr>
          <a:xfrm flipH="1" flipV="1">
            <a:off x="1204871" y="4321175"/>
            <a:ext cx="334962"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353" name="矩形 24"/>
          <p:cNvSpPr>
            <a:spLocks noChangeArrowheads="1"/>
          </p:cNvSpPr>
          <p:nvPr/>
        </p:nvSpPr>
        <p:spPr bwMode="auto">
          <a:xfrm>
            <a:off x="328577" y="4743458"/>
            <a:ext cx="122078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algn="r" eaLnBrk="1" hangingPunct="1">
              <a:lnSpc>
                <a:spcPct val="150000"/>
              </a:lnSpc>
              <a:spcBef>
                <a:spcPts val="0"/>
              </a:spcBef>
            </a:pPr>
            <a:r>
              <a:rPr lang="en-US" altLang="zh-CN" sz="1600" dirty="0" smtClean="0">
                <a:latin typeface="微软雅黑" pitchFamily="34" charset="-122"/>
                <a:ea typeface="微软雅黑" pitchFamily="34" charset="-122"/>
              </a:rPr>
              <a:t>2011</a:t>
            </a:r>
          </a:p>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省标准化处</a:t>
            </a:r>
            <a:endParaRPr lang="en-US" altLang="zh-CN" sz="1600" dirty="0" smtClean="0">
              <a:latin typeface="微软雅黑" pitchFamily="34" charset="-122"/>
              <a:ea typeface="微软雅黑" pitchFamily="34" charset="-122"/>
            </a:endParaRPr>
          </a:p>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下达任务</a:t>
            </a:r>
          </a:p>
        </p:txBody>
      </p:sp>
      <p:sp>
        <p:nvSpPr>
          <p:cNvPr id="26" name="任意多边形 25"/>
          <p:cNvSpPr/>
          <p:nvPr/>
        </p:nvSpPr>
        <p:spPr>
          <a:xfrm flipH="1" flipV="1">
            <a:off x="3709978" y="4321175"/>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任意多边形 26"/>
          <p:cNvSpPr/>
          <p:nvPr/>
        </p:nvSpPr>
        <p:spPr>
          <a:xfrm flipH="1" flipV="1">
            <a:off x="6311893" y="4321175"/>
            <a:ext cx="334963"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任意多边形 28"/>
          <p:cNvSpPr/>
          <p:nvPr/>
        </p:nvSpPr>
        <p:spPr>
          <a:xfrm>
            <a:off x="1685899" y="2203450"/>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任意多边形 29"/>
          <p:cNvSpPr/>
          <p:nvPr/>
        </p:nvSpPr>
        <p:spPr>
          <a:xfrm>
            <a:off x="4257667" y="2203450"/>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358" name="矩形 30"/>
          <p:cNvSpPr>
            <a:spLocks noChangeArrowheads="1"/>
          </p:cNvSpPr>
          <p:nvPr/>
        </p:nvSpPr>
        <p:spPr bwMode="auto">
          <a:xfrm>
            <a:off x="1685899" y="2205038"/>
            <a:ext cx="185738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lnSpc>
                <a:spcPct val="150000"/>
              </a:lnSpc>
              <a:spcBef>
                <a:spcPts val="0"/>
              </a:spcBef>
            </a:pPr>
            <a:r>
              <a:rPr lang="en-US" altLang="zh-CN" sz="1600" dirty="0" smtClean="0">
                <a:latin typeface="微软雅黑" pitchFamily="34" charset="-122"/>
                <a:ea typeface="微软雅黑" pitchFamily="34" charset="-122"/>
              </a:rPr>
              <a:t>2011</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6</a:t>
            </a:r>
            <a:r>
              <a:rPr lang="zh-CN" altLang="en-US" sz="1600" dirty="0" smtClean="0">
                <a:latin typeface="微软雅黑" pitchFamily="34" charset="-122"/>
                <a:ea typeface="微软雅黑" pitchFamily="34" charset="-122"/>
              </a:rPr>
              <a:t>月</a:t>
            </a:r>
            <a:endParaRPr lang="en-US" altLang="zh-CN" sz="1600" dirty="0" smtClean="0">
              <a:latin typeface="微软雅黑" pitchFamily="34" charset="-122"/>
              <a:ea typeface="微软雅黑" pitchFamily="34" charset="-122"/>
            </a:endParaRPr>
          </a:p>
          <a:p>
            <a:pPr marL="285750" indent="-285750" eaLnBrk="1" hangingPunct="1">
              <a:lnSpc>
                <a:spcPct val="150000"/>
              </a:lnSpc>
              <a:spcBef>
                <a:spcPts val="0"/>
              </a:spcBef>
            </a:pPr>
            <a:r>
              <a:rPr lang="zh-CN" altLang="en-US" sz="1600" dirty="0" smtClean="0">
                <a:latin typeface="微软雅黑" pitchFamily="34" charset="-122"/>
                <a:ea typeface="微软雅黑" pitchFamily="34" charset="-122"/>
              </a:rPr>
              <a:t>成立标准编制小组</a:t>
            </a:r>
          </a:p>
        </p:txBody>
      </p:sp>
      <p:sp>
        <p:nvSpPr>
          <p:cNvPr id="14359" name="矩形 31"/>
          <p:cNvSpPr>
            <a:spLocks noChangeArrowheads="1"/>
          </p:cNvSpPr>
          <p:nvPr/>
        </p:nvSpPr>
        <p:spPr bwMode="auto">
          <a:xfrm>
            <a:off x="2043089" y="4672020"/>
            <a:ext cx="2000264" cy="1800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至</a:t>
            </a:r>
            <a:r>
              <a:rPr lang="en-US" altLang="zh-CN" sz="1600" dirty="0" smtClean="0">
                <a:latin typeface="微软雅黑" pitchFamily="34" charset="-122"/>
                <a:ea typeface="微软雅黑" pitchFamily="34" charset="-122"/>
              </a:rPr>
              <a:t>2012</a:t>
            </a:r>
            <a:r>
              <a:rPr lang="zh-CN" altLang="en-US" sz="1600" dirty="0" smtClean="0">
                <a:latin typeface="微软雅黑" pitchFamily="34" charset="-122"/>
                <a:ea typeface="微软雅黑" pitchFamily="34" charset="-122"/>
              </a:rPr>
              <a:t>年初</a:t>
            </a:r>
            <a:endParaRPr lang="en-US" altLang="zh-CN" sz="1600" dirty="0" smtClean="0">
              <a:latin typeface="微软雅黑" pitchFamily="34" charset="-122"/>
              <a:ea typeface="微软雅黑" pitchFamily="34" charset="-122"/>
            </a:endParaRPr>
          </a:p>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开展调研工作</a:t>
            </a:r>
            <a:endParaRPr lang="en-US" altLang="zh-CN" sz="1600" dirty="0" smtClean="0">
              <a:latin typeface="微软雅黑" pitchFamily="34" charset="-122"/>
              <a:ea typeface="微软雅黑" pitchFamily="34" charset="-122"/>
            </a:endParaRPr>
          </a:p>
          <a:p>
            <a:pPr marL="285750" indent="-285750" algn="r" eaLnBrk="1" hangingPunct="1">
              <a:lnSpc>
                <a:spcPct val="150000"/>
              </a:lnSpc>
              <a:spcBef>
                <a:spcPts val="0"/>
              </a:spcBef>
              <a:buFont typeface="Arial" pitchFamily="34" charset="0"/>
              <a:buChar char="•"/>
            </a:pPr>
            <a:r>
              <a:rPr lang="zh-CN" altLang="en-US" sz="1400" dirty="0" smtClean="0">
                <a:latin typeface="微软雅黑" pitchFamily="34" charset="-122"/>
                <a:ea typeface="微软雅黑" pitchFamily="34" charset="-122"/>
              </a:rPr>
              <a:t>文献及资料调研</a:t>
            </a:r>
            <a:endParaRPr lang="en-US" altLang="zh-CN" sz="1400" dirty="0" smtClean="0">
              <a:latin typeface="微软雅黑" pitchFamily="34" charset="-122"/>
              <a:ea typeface="微软雅黑" pitchFamily="34" charset="-122"/>
            </a:endParaRPr>
          </a:p>
          <a:p>
            <a:pPr marL="285750" indent="-285750" algn="r" eaLnBrk="1" hangingPunct="1">
              <a:lnSpc>
                <a:spcPct val="150000"/>
              </a:lnSpc>
              <a:spcBef>
                <a:spcPts val="0"/>
              </a:spcBef>
              <a:buFont typeface="Arial" pitchFamily="34" charset="0"/>
              <a:buChar char="•"/>
            </a:pPr>
            <a:r>
              <a:rPr lang="zh-CN" altLang="en-US" sz="1400" dirty="0" smtClean="0">
                <a:latin typeface="微软雅黑" pitchFamily="34" charset="-122"/>
                <a:ea typeface="微软雅黑" pitchFamily="34" charset="-122"/>
              </a:rPr>
              <a:t>标准调研</a:t>
            </a:r>
            <a:endParaRPr lang="en-US" altLang="zh-CN" sz="1400" dirty="0" smtClean="0">
              <a:latin typeface="微软雅黑" pitchFamily="34" charset="-122"/>
              <a:ea typeface="微软雅黑" pitchFamily="34" charset="-122"/>
            </a:endParaRPr>
          </a:p>
          <a:p>
            <a:pPr marL="285750" indent="-285750" algn="r" eaLnBrk="1" hangingPunct="1">
              <a:lnSpc>
                <a:spcPct val="150000"/>
              </a:lnSpc>
              <a:spcBef>
                <a:spcPts val="0"/>
              </a:spcBef>
              <a:buFont typeface="Arial" pitchFamily="34" charset="0"/>
              <a:buChar char="•"/>
            </a:pPr>
            <a:r>
              <a:rPr lang="zh-CN" altLang="en-US" sz="1400" dirty="0" smtClean="0">
                <a:latin typeface="微软雅黑" pitchFamily="34" charset="-122"/>
                <a:ea typeface="微软雅黑" pitchFamily="34" charset="-122"/>
              </a:rPr>
              <a:t>产品及参数调研</a:t>
            </a:r>
          </a:p>
        </p:txBody>
      </p:sp>
      <p:sp>
        <p:nvSpPr>
          <p:cNvPr id="14360" name="矩形 32"/>
          <p:cNvSpPr>
            <a:spLocks noChangeArrowheads="1"/>
          </p:cNvSpPr>
          <p:nvPr/>
        </p:nvSpPr>
        <p:spPr bwMode="auto">
          <a:xfrm>
            <a:off x="4257667" y="2205038"/>
            <a:ext cx="164307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lnSpc>
                <a:spcPct val="150000"/>
              </a:lnSpc>
              <a:spcBef>
                <a:spcPts val="0"/>
              </a:spcBef>
            </a:pPr>
            <a:r>
              <a:rPr lang="zh-CN" altLang="en-US" sz="1600" dirty="0" smtClean="0">
                <a:latin typeface="微软雅黑" pitchFamily="34" charset="-122"/>
                <a:ea typeface="微软雅黑" pitchFamily="34" charset="-122"/>
              </a:rPr>
              <a:t>至</a:t>
            </a:r>
            <a:r>
              <a:rPr lang="en-US" altLang="zh-CN" sz="1600" dirty="0" smtClean="0">
                <a:latin typeface="微软雅黑" pitchFamily="34" charset="-122"/>
                <a:ea typeface="微软雅黑" pitchFamily="34" charset="-122"/>
              </a:rPr>
              <a:t>2012</a:t>
            </a:r>
            <a:r>
              <a:rPr lang="zh-CN" altLang="en-US" sz="1600" dirty="0" smtClean="0">
                <a:latin typeface="微软雅黑" pitchFamily="34" charset="-122"/>
                <a:ea typeface="微软雅黑" pitchFamily="34" charset="-122"/>
              </a:rPr>
              <a:t>年底</a:t>
            </a:r>
            <a:endParaRPr lang="en-US" altLang="zh-CN" sz="1600" dirty="0" smtClean="0">
              <a:latin typeface="微软雅黑" pitchFamily="34" charset="-122"/>
              <a:ea typeface="微软雅黑" pitchFamily="34" charset="-122"/>
            </a:endParaRPr>
          </a:p>
          <a:p>
            <a:pPr marL="285750" indent="-285750" eaLnBrk="1" hangingPunct="1">
              <a:lnSpc>
                <a:spcPct val="150000"/>
              </a:lnSpc>
              <a:spcBef>
                <a:spcPts val="0"/>
              </a:spcBef>
            </a:pPr>
            <a:r>
              <a:rPr lang="zh-CN" altLang="en-US" sz="1600" dirty="0" smtClean="0">
                <a:latin typeface="微软雅黑" pitchFamily="34" charset="-122"/>
                <a:ea typeface="微软雅黑" pitchFamily="34" charset="-122"/>
              </a:rPr>
              <a:t>试验方法及验证</a:t>
            </a:r>
          </a:p>
        </p:txBody>
      </p:sp>
      <p:sp>
        <p:nvSpPr>
          <p:cNvPr id="14361" name="矩形 33"/>
          <p:cNvSpPr>
            <a:spLocks noChangeArrowheads="1"/>
          </p:cNvSpPr>
          <p:nvPr/>
        </p:nvSpPr>
        <p:spPr bwMode="auto">
          <a:xfrm>
            <a:off x="4400543" y="4883157"/>
            <a:ext cx="218281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至</a:t>
            </a:r>
            <a:r>
              <a:rPr lang="en-US" altLang="zh-CN" sz="1600" dirty="0" smtClean="0">
                <a:latin typeface="微软雅黑" pitchFamily="34" charset="-122"/>
                <a:ea typeface="微软雅黑" pitchFamily="34" charset="-122"/>
              </a:rPr>
              <a:t>2013</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11</a:t>
            </a:r>
            <a:r>
              <a:rPr lang="zh-CN" altLang="en-US" sz="1600" dirty="0" smtClean="0">
                <a:latin typeface="微软雅黑" pitchFamily="34" charset="-122"/>
                <a:ea typeface="微软雅黑" pitchFamily="34" charset="-122"/>
              </a:rPr>
              <a:t>月</a:t>
            </a:r>
            <a:endParaRPr lang="en-US" altLang="zh-CN" sz="1600" dirty="0" smtClean="0">
              <a:latin typeface="微软雅黑" pitchFamily="34" charset="-122"/>
              <a:ea typeface="微软雅黑" pitchFamily="34" charset="-122"/>
            </a:endParaRPr>
          </a:p>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编制标准文本及</a:t>
            </a:r>
            <a:endParaRPr lang="en-US" altLang="zh-CN" sz="1600" dirty="0" smtClean="0">
              <a:latin typeface="微软雅黑" pitchFamily="34" charset="-122"/>
              <a:ea typeface="微软雅黑" pitchFamily="34" charset="-122"/>
            </a:endParaRPr>
          </a:p>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编制说明</a:t>
            </a:r>
            <a:r>
              <a:rPr lang="zh-CN" altLang="en-US" sz="1600" b="1" dirty="0" smtClean="0">
                <a:solidFill>
                  <a:srgbClr val="FF0000"/>
                </a:solidFill>
                <a:latin typeface="微软雅黑" pitchFamily="34" charset="-122"/>
                <a:ea typeface="微软雅黑" pitchFamily="34" charset="-122"/>
              </a:rPr>
              <a:t>征求意见稿</a:t>
            </a:r>
          </a:p>
        </p:txBody>
      </p:sp>
      <p:sp>
        <p:nvSpPr>
          <p:cNvPr id="28" name="椭圆 27"/>
          <p:cNvSpPr/>
          <p:nvPr/>
        </p:nvSpPr>
        <p:spPr>
          <a:xfrm>
            <a:off x="6853246" y="3686180"/>
            <a:ext cx="693738" cy="6921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31" name="椭圆 30"/>
          <p:cNvSpPr/>
          <p:nvPr/>
        </p:nvSpPr>
        <p:spPr>
          <a:xfrm>
            <a:off x="7994673" y="3608388"/>
            <a:ext cx="828000" cy="82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32" name="椭圆 31"/>
          <p:cNvSpPr/>
          <p:nvPr/>
        </p:nvSpPr>
        <p:spPr>
          <a:xfrm>
            <a:off x="6927859" y="3762380"/>
            <a:ext cx="539750" cy="53975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6</a:t>
            </a:r>
            <a:endParaRPr lang="zh-CN" altLang="en-US" dirty="0">
              <a:latin typeface="Impact" pitchFamily="34" charset="0"/>
            </a:endParaRPr>
          </a:p>
        </p:txBody>
      </p:sp>
      <p:sp>
        <p:nvSpPr>
          <p:cNvPr id="33" name="椭圆 32"/>
          <p:cNvSpPr/>
          <p:nvPr/>
        </p:nvSpPr>
        <p:spPr>
          <a:xfrm>
            <a:off x="8084673" y="3698388"/>
            <a:ext cx="648000" cy="64800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7</a:t>
            </a:r>
            <a:endParaRPr lang="zh-CN" altLang="en-US" dirty="0">
              <a:latin typeface="Impact" pitchFamily="34" charset="0"/>
            </a:endParaRPr>
          </a:p>
        </p:txBody>
      </p:sp>
      <p:sp>
        <p:nvSpPr>
          <p:cNvPr id="34" name="任意多边形 33"/>
          <p:cNvSpPr/>
          <p:nvPr/>
        </p:nvSpPr>
        <p:spPr>
          <a:xfrm flipH="1" flipV="1">
            <a:off x="8699518" y="4314830"/>
            <a:ext cx="334963"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任意多边形 34"/>
          <p:cNvSpPr/>
          <p:nvPr/>
        </p:nvSpPr>
        <p:spPr>
          <a:xfrm>
            <a:off x="6686559" y="2197105"/>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2"/>
          <p:cNvSpPr>
            <a:spLocks noChangeArrowheads="1"/>
          </p:cNvSpPr>
          <p:nvPr/>
        </p:nvSpPr>
        <p:spPr bwMode="auto">
          <a:xfrm>
            <a:off x="6686559" y="2198693"/>
            <a:ext cx="27813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spcBef>
                <a:spcPts val="0"/>
              </a:spcBef>
            </a:pPr>
            <a:r>
              <a:rPr lang="zh-CN" altLang="en-US" sz="1600" dirty="0" smtClean="0">
                <a:latin typeface="微软雅黑" pitchFamily="34" charset="-122"/>
                <a:ea typeface="微软雅黑" pitchFamily="34" charset="-122"/>
              </a:rPr>
              <a:t>至</a:t>
            </a:r>
            <a:r>
              <a:rPr lang="en-US" altLang="zh-CN" sz="1600" dirty="0" smtClean="0">
                <a:latin typeface="微软雅黑" pitchFamily="34" charset="-122"/>
                <a:ea typeface="微软雅黑" pitchFamily="34" charset="-122"/>
              </a:rPr>
              <a:t>2014</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月</a:t>
            </a:r>
            <a:endParaRPr lang="en-US" altLang="zh-CN" sz="1600" dirty="0" smtClean="0">
              <a:latin typeface="微软雅黑" pitchFamily="34" charset="-122"/>
              <a:ea typeface="微软雅黑" pitchFamily="34" charset="-122"/>
            </a:endParaRPr>
          </a:p>
          <a:p>
            <a:pPr marL="285750" indent="-285750" eaLnBrk="1" hangingPunct="1">
              <a:lnSpc>
                <a:spcPct val="150000"/>
              </a:lnSpc>
              <a:spcBef>
                <a:spcPts val="0"/>
              </a:spcBef>
            </a:pPr>
            <a:r>
              <a:rPr lang="zh-CN" altLang="en-US" sz="1600" dirty="0" smtClean="0">
                <a:latin typeface="微软雅黑" pitchFamily="34" charset="-122"/>
                <a:ea typeface="微软雅黑" pitchFamily="34" charset="-122"/>
              </a:rPr>
              <a:t>标准文本及</a:t>
            </a:r>
            <a:endParaRPr lang="en-US" altLang="zh-CN" sz="1600" dirty="0" smtClean="0">
              <a:latin typeface="微软雅黑" pitchFamily="34" charset="-122"/>
              <a:ea typeface="微软雅黑" pitchFamily="34" charset="-122"/>
            </a:endParaRPr>
          </a:p>
          <a:p>
            <a:pPr marL="285750" indent="-285750" eaLnBrk="1" hangingPunct="1">
              <a:lnSpc>
                <a:spcPct val="150000"/>
              </a:lnSpc>
              <a:spcBef>
                <a:spcPts val="0"/>
              </a:spcBef>
            </a:pPr>
            <a:r>
              <a:rPr lang="zh-CN" altLang="en-US" sz="1600" dirty="0" smtClean="0">
                <a:latin typeface="微软雅黑" pitchFamily="34" charset="-122"/>
                <a:ea typeface="微软雅黑" pitchFamily="34" charset="-122"/>
              </a:rPr>
              <a:t>编制说明</a:t>
            </a:r>
            <a:r>
              <a:rPr lang="zh-CN" altLang="en-US" sz="1600" b="1" dirty="0" smtClean="0">
                <a:solidFill>
                  <a:srgbClr val="FF0000"/>
                </a:solidFill>
                <a:latin typeface="微软雅黑" pitchFamily="34" charset="-122"/>
                <a:ea typeface="微软雅黑" pitchFamily="34" charset="-122"/>
              </a:rPr>
              <a:t>送审稿</a:t>
            </a:r>
          </a:p>
        </p:txBody>
      </p:sp>
      <p:sp>
        <p:nvSpPr>
          <p:cNvPr id="37" name="矩形 33"/>
          <p:cNvSpPr>
            <a:spLocks noChangeArrowheads="1"/>
          </p:cNvSpPr>
          <p:nvPr/>
        </p:nvSpPr>
        <p:spPr bwMode="auto">
          <a:xfrm>
            <a:off x="6861200" y="4876812"/>
            <a:ext cx="218281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r" eaLnBrk="1" hangingPunct="1">
              <a:lnSpc>
                <a:spcPct val="150000"/>
              </a:lnSpc>
              <a:spcBef>
                <a:spcPts val="0"/>
              </a:spcBef>
            </a:pPr>
            <a:r>
              <a:rPr lang="en-US" altLang="zh-CN" sz="1600" dirty="0" smtClean="0">
                <a:latin typeface="微软雅黑" pitchFamily="34" charset="-122"/>
                <a:ea typeface="微软雅黑" pitchFamily="34" charset="-122"/>
              </a:rPr>
              <a:t>2014</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月</a:t>
            </a:r>
            <a:endParaRPr lang="en-US" altLang="zh-CN" sz="1600" dirty="0" smtClean="0">
              <a:latin typeface="微软雅黑" pitchFamily="34" charset="-122"/>
              <a:ea typeface="微软雅黑" pitchFamily="34" charset="-122"/>
            </a:endParaRPr>
          </a:p>
          <a:p>
            <a:pPr marL="285750" indent="-285750" algn="r" eaLnBrk="1" hangingPunct="1">
              <a:lnSpc>
                <a:spcPct val="150000"/>
              </a:lnSpc>
              <a:spcBef>
                <a:spcPts val="0"/>
              </a:spcBef>
            </a:pPr>
            <a:r>
              <a:rPr lang="zh-CN" altLang="en-US" sz="1600" dirty="0" smtClean="0">
                <a:latin typeface="微软雅黑" pitchFamily="34" charset="-122"/>
                <a:ea typeface="微软雅黑" pitchFamily="34" charset="-122"/>
              </a:rPr>
              <a:t>技术审查，提交文本</a:t>
            </a:r>
            <a:r>
              <a:rPr lang="zh-CN" altLang="en-US" sz="1600" b="1" dirty="0" smtClean="0">
                <a:solidFill>
                  <a:srgbClr val="FF0000"/>
                </a:solidFill>
                <a:latin typeface="微软雅黑" pitchFamily="34" charset="-122"/>
                <a:ea typeface="微软雅黑" pitchFamily="34" charset="-122"/>
              </a:rPr>
              <a:t>报批稿</a:t>
            </a:r>
          </a:p>
        </p:txBody>
      </p:sp>
      <p:sp>
        <p:nvSpPr>
          <p:cNvPr id="38" name="椭圆 37"/>
          <p:cNvSpPr/>
          <p:nvPr/>
        </p:nvSpPr>
        <p:spPr>
          <a:xfrm>
            <a:off x="9353576" y="3695702"/>
            <a:ext cx="693738" cy="692150"/>
          </a:xfrm>
          <a:prstGeom prst="ellipse">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40" name="椭圆 39"/>
          <p:cNvSpPr/>
          <p:nvPr/>
        </p:nvSpPr>
        <p:spPr>
          <a:xfrm>
            <a:off x="9428189" y="3771902"/>
            <a:ext cx="539750" cy="539750"/>
          </a:xfrm>
          <a:prstGeom prst="ellipse">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8</a:t>
            </a:r>
            <a:endParaRPr lang="zh-CN" altLang="en-US" dirty="0">
              <a:latin typeface="Impact" pitchFamily="34" charset="0"/>
            </a:endParaRPr>
          </a:p>
        </p:txBody>
      </p:sp>
      <p:sp>
        <p:nvSpPr>
          <p:cNvPr id="43" name="任意多边形 42"/>
          <p:cNvSpPr/>
          <p:nvPr/>
        </p:nvSpPr>
        <p:spPr>
          <a:xfrm>
            <a:off x="9186889" y="2206627"/>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矩形 32"/>
          <p:cNvSpPr>
            <a:spLocks noChangeArrowheads="1"/>
          </p:cNvSpPr>
          <p:nvPr/>
        </p:nvSpPr>
        <p:spPr bwMode="auto">
          <a:xfrm>
            <a:off x="9186889" y="2208215"/>
            <a:ext cx="27813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spcBef>
                <a:spcPts val="0"/>
              </a:spcBef>
            </a:pPr>
            <a:r>
              <a:rPr lang="zh-CN" altLang="en-US" sz="1600" dirty="0" smtClean="0">
                <a:latin typeface="微软雅黑" pitchFamily="34" charset="-122"/>
                <a:ea typeface="微软雅黑" pitchFamily="34" charset="-122"/>
              </a:rPr>
              <a:t>行政审查及</a:t>
            </a:r>
            <a:endParaRPr lang="en-US" altLang="zh-CN" sz="1600" dirty="0" smtClean="0">
              <a:latin typeface="微软雅黑" pitchFamily="34" charset="-122"/>
              <a:ea typeface="微软雅黑" pitchFamily="34" charset="-122"/>
            </a:endParaRPr>
          </a:p>
          <a:p>
            <a:pPr marL="285750" indent="-285750" eaLnBrk="1" hangingPunct="1">
              <a:lnSpc>
                <a:spcPct val="150000"/>
              </a:lnSpc>
              <a:spcBef>
                <a:spcPts val="0"/>
              </a:spcBef>
            </a:pPr>
            <a:r>
              <a:rPr lang="zh-CN" altLang="en-US" sz="1600" b="1" dirty="0" smtClean="0">
                <a:solidFill>
                  <a:srgbClr val="FF0000"/>
                </a:solidFill>
                <a:latin typeface="微软雅黑" pitchFamily="34" charset="-122"/>
                <a:ea typeface="微软雅黑" pitchFamily="34" charset="-122"/>
              </a:rPr>
              <a:t>标准发布</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00675" y="1125538"/>
            <a:ext cx="5400675" cy="4905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sz="1600"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 xmlns:a14="http://schemas.microsoft.com/office/drawing/2010/main" val="0"/>
              </a:ext>
            </a:extLst>
          </a:blip>
          <a:srcRect t="4684"/>
          <a:stretch>
            <a:fillRect/>
          </a:stretch>
        </p:blipFill>
        <p:spPr bwMode="auto">
          <a:xfrm>
            <a:off x="0" y="2079625"/>
            <a:ext cx="5241925" cy="296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5879129" y="1385872"/>
            <a:ext cx="2464777" cy="4258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项目来源</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项目背景及意义</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编制原则</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规范性引用文件</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技术路线</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主要内容</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征求意见情况</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试验验证</a:t>
            </a:r>
            <a:endParaRPr lang="en-US" altLang="zh-CN" b="1" dirty="0" smtClean="0">
              <a:solidFill>
                <a:schemeClr val="bg1"/>
              </a:solidFill>
              <a:latin typeface="微软雅黑" pitchFamily="34" charset="-122"/>
              <a:ea typeface="微软雅黑" pitchFamily="34" charset="-122"/>
            </a:endParaRPr>
          </a:p>
          <a:p>
            <a:pPr marL="457200" indent="-457200">
              <a:lnSpc>
                <a:spcPct val="150000"/>
              </a:lnSpc>
              <a:buFont typeface="+mj-lt"/>
              <a:buAutoNum type="alphaUcPeriod"/>
            </a:pPr>
            <a:r>
              <a:rPr lang="zh-CN" altLang="en-US" b="1" dirty="0" smtClean="0">
                <a:solidFill>
                  <a:schemeClr val="bg1"/>
                </a:solidFill>
                <a:latin typeface="微软雅黑" pitchFamily="34" charset="-122"/>
                <a:ea typeface="微软雅黑" pitchFamily="34" charset="-122"/>
              </a:rPr>
              <a:t>技术性能比较</a:t>
            </a:r>
            <a:endParaRPr lang="en-US" altLang="zh-CN" b="1" dirty="0" smtClean="0">
              <a:solidFill>
                <a:schemeClr val="bg1"/>
              </a:solidFill>
              <a:latin typeface="微软雅黑" pitchFamily="34" charset="-122"/>
              <a:ea typeface="微软雅黑" pitchFamily="34" charset="-122"/>
            </a:endParaRPr>
          </a:p>
        </p:txBody>
      </p:sp>
      <p:sp>
        <p:nvSpPr>
          <p:cNvPr id="12" name="标题 1"/>
          <p:cNvSpPr>
            <a:spLocks noGrp="1"/>
          </p:cNvSpPr>
          <p:nvPr>
            <p:ph type="title"/>
          </p:nvPr>
        </p:nvSpPr>
        <p:spPr>
          <a:xfrm>
            <a:off x="1755775" y="2684463"/>
            <a:ext cx="2970213" cy="1597025"/>
          </a:xfrm>
        </p:spPr>
        <p:txBody>
          <a:bodyPr rtlCol="0">
            <a:normAutofit/>
          </a:bodyPr>
          <a:lstStyle/>
          <a:p>
            <a:pPr eaLnBrk="1" fontAlgn="auto" hangingPunct="1">
              <a:spcAft>
                <a:spcPts val="0"/>
              </a:spcAft>
              <a:defRPr/>
            </a:pPr>
            <a:r>
              <a:rPr lang="zh-CN" altLang="en-US" sz="5400" dirty="0" smtClean="0">
                <a:solidFill>
                  <a:srgbClr val="FF0000"/>
                </a:solidFill>
              </a:rPr>
              <a:t>目录</a:t>
            </a:r>
            <a:r>
              <a:rPr lang="en-US" altLang="zh-CN" sz="3200" dirty="0" smtClean="0"/>
              <a:t/>
            </a:r>
            <a:br>
              <a:rPr lang="en-US" altLang="zh-CN" sz="3200" dirty="0" smtClean="0"/>
            </a:br>
            <a:r>
              <a:rPr lang="zh-CN" altLang="en-US" sz="3200" dirty="0" smtClean="0"/>
              <a:t> </a:t>
            </a:r>
            <a:r>
              <a:rPr lang="en-US" altLang="zh-CN" b="0" dirty="0" smtClean="0">
                <a:solidFill>
                  <a:schemeClr val="bg1">
                    <a:lumMod val="50000"/>
                  </a:schemeClr>
                </a:solidFill>
                <a:latin typeface="Impact" pitchFamily="34" charset="0"/>
              </a:rPr>
              <a:t>CONTENTS</a:t>
            </a:r>
            <a:endParaRPr lang="zh-CN" altLang="en-US" b="0" dirty="0">
              <a:solidFill>
                <a:schemeClr val="bg1">
                  <a:lumMod val="50000"/>
                </a:schemeClr>
              </a:solidFill>
              <a:latin typeface="Impac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5211683"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主要内容</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zh-CN" altLang="en-US" sz="2800" b="1" dirty="0" smtClean="0">
                <a:solidFill>
                  <a:schemeClr val="tx1">
                    <a:lumMod val="50000"/>
                    <a:lumOff val="50000"/>
                  </a:schemeClr>
                </a:solidFill>
                <a:latin typeface="微软雅黑" pitchFamily="34" charset="-122"/>
                <a:ea typeface="微软雅黑" pitchFamily="34" charset="-122"/>
              </a:rPr>
              <a:t>准确限值频率、幅值、相位范围</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6</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模拟量传输和数字量传输变频电量测量仪器的统一</a:t>
            </a:r>
          </a:p>
        </p:txBody>
      </p:sp>
      <p:sp>
        <p:nvSpPr>
          <p:cNvPr id="16387" name="Rectangle 3"/>
          <p:cNvSpPr>
            <a:spLocks noChangeArrowheads="1"/>
          </p:cNvSpPr>
          <p:nvPr/>
        </p:nvSpPr>
        <p:spPr bwMode="auto">
          <a:xfrm>
            <a:off x="4186238" y="2339975"/>
            <a:ext cx="5857907" cy="2400300"/>
          </a:xfrm>
          <a:prstGeom prst="rect">
            <a:avLst/>
          </a:prstGeom>
          <a:solidFill>
            <a:schemeClr val="bg1"/>
          </a:solidFill>
          <a:ln>
            <a:solidFill>
              <a:srgbClr val="FF0000"/>
            </a:solidFill>
          </a:ln>
          <a:extLst/>
        </p:spPr>
        <p:txBody>
          <a:bodyPr>
            <a:noAutofit/>
          </a:bodyPr>
          <a:lstStyle/>
          <a:p>
            <a:pPr>
              <a:lnSpc>
                <a:spcPct val="150000"/>
              </a:lnSpc>
            </a:pPr>
            <a:r>
              <a:rPr lang="zh-CN" altLang="en-US" b="1" dirty="0" smtClean="0">
                <a:latin typeface="微软雅黑" pitchFamily="34" charset="-122"/>
                <a:ea typeface="微软雅黑" pitchFamily="34" charset="-122"/>
              </a:rPr>
              <a:t>起草单位银河电气研制的变频电量测量仪器基于数字量传输；</a:t>
            </a:r>
            <a:endParaRPr lang="en-US" altLang="zh-CN" b="1"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rPr>
              <a:t>市面上大多数变频电量测量仪器基于模拟量传输；</a:t>
            </a:r>
            <a:endParaRPr lang="en-US" altLang="zh-CN" b="1"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rPr>
              <a:t>产品标准必须有一定的适用性和可操作性；</a:t>
            </a:r>
            <a:endParaRPr lang="en-US" altLang="zh-CN" b="1"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rPr>
              <a:t>有必要将两者进行统一的定义</a:t>
            </a:r>
            <a:endParaRPr lang="en-US" altLang="zh-CN" b="1" dirty="0" smtClean="0">
              <a:latin typeface="微软雅黑" pitchFamily="34" charset="-122"/>
              <a:ea typeface="微软雅黑" pitchFamily="34" charset="-122"/>
            </a:endParaRPr>
          </a:p>
          <a:p>
            <a:pPr>
              <a:lnSpc>
                <a:spcPct val="150000"/>
              </a:lnSpc>
            </a:pPr>
            <a:endParaRPr lang="zh-CN" altLang="en-US" b="1" dirty="0">
              <a:solidFill>
                <a:schemeClr val="bg1"/>
              </a:solidFill>
              <a:latin typeface="微软雅黑" pitchFamily="34" charset="-122"/>
              <a:ea typeface="微软雅黑" pitchFamily="34" charset="-122"/>
            </a:endParaRPr>
          </a:p>
        </p:txBody>
      </p:sp>
      <p:sp>
        <p:nvSpPr>
          <p:cNvPr id="16388" name="Text Box 4"/>
          <p:cNvSpPr txBox="1">
            <a:spLocks noChangeArrowheads="1"/>
          </p:cNvSpPr>
          <p:nvPr/>
        </p:nvSpPr>
        <p:spPr bwMode="auto">
          <a:xfrm>
            <a:off x="720725" y="2339975"/>
            <a:ext cx="3338513" cy="2400300"/>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3600" b="1" dirty="0" smtClean="0">
                <a:solidFill>
                  <a:schemeClr val="bg1"/>
                </a:solidFill>
                <a:latin typeface="微软雅黑" pitchFamily="34" charset="-122"/>
                <a:ea typeface="微软雅黑" pitchFamily="34" charset="-122"/>
              </a:rPr>
              <a:t>模拟量传输与</a:t>
            </a:r>
            <a:endParaRPr lang="en-US" altLang="zh-CN" sz="3600" b="1" dirty="0" smtClean="0">
              <a:solidFill>
                <a:schemeClr val="bg1"/>
              </a:solidFill>
              <a:latin typeface="微软雅黑" pitchFamily="34" charset="-122"/>
              <a:ea typeface="微软雅黑" pitchFamily="34" charset="-122"/>
            </a:endParaRPr>
          </a:p>
          <a:p>
            <a:pPr eaLnBrk="1" hangingPunct="1"/>
            <a:r>
              <a:rPr lang="zh-CN" altLang="en-US" sz="3600" b="1" dirty="0" smtClean="0">
                <a:solidFill>
                  <a:schemeClr val="bg1"/>
                </a:solidFill>
                <a:latin typeface="微软雅黑" pitchFamily="34" charset="-122"/>
                <a:ea typeface="微软雅黑" pitchFamily="34" charset="-122"/>
              </a:rPr>
              <a:t>数字量传输的</a:t>
            </a:r>
            <a:endParaRPr lang="zh-CN" altLang="en-US" sz="3600" b="1" dirty="0">
              <a:solidFill>
                <a:schemeClr val="bg1"/>
              </a:solidFill>
              <a:latin typeface="微软雅黑" pitchFamily="34" charset="-122"/>
              <a:ea typeface="微软雅黑" pitchFamily="34" charset="-122"/>
            </a:endParaRPr>
          </a:p>
        </p:txBody>
      </p:sp>
      <p:sp>
        <p:nvSpPr>
          <p:cNvPr id="16389" name="矩形 5"/>
          <p:cNvSpPr>
            <a:spLocks noChangeArrowheads="1"/>
          </p:cNvSpPr>
          <p:nvPr/>
        </p:nvSpPr>
        <p:spPr bwMode="auto">
          <a:xfrm>
            <a:off x="809625" y="3578225"/>
            <a:ext cx="3134191"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11500" b="1" dirty="0" smtClean="0">
                <a:solidFill>
                  <a:srgbClr val="FF0000"/>
                </a:solidFill>
                <a:latin typeface="微软雅黑" pitchFamily="34" charset="-122"/>
                <a:ea typeface="微软雅黑" pitchFamily="34" charset="-122"/>
              </a:rPr>
              <a:t>统一</a:t>
            </a:r>
            <a:endParaRPr lang="zh-CN" altLang="en-US" sz="115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模拟量传输和数字量传输变频电量测量仪器的统一</a:t>
            </a:r>
          </a:p>
        </p:txBody>
      </p:sp>
      <p:pic>
        <p:nvPicPr>
          <p:cNvPr id="66564" name="Picture 4" descr="C:\Documents and Settings\Administrator\桌面\变频电量分析仪检定规程.png"/>
          <p:cNvPicPr>
            <a:picLocks noChangeAspect="1" noChangeArrowheads="1"/>
          </p:cNvPicPr>
          <p:nvPr/>
        </p:nvPicPr>
        <p:blipFill>
          <a:blip r:embed="rId2" cstate="print"/>
          <a:srcRect b="74584"/>
          <a:stretch>
            <a:fillRect/>
          </a:stretch>
        </p:blipFill>
        <p:spPr bwMode="auto">
          <a:xfrm>
            <a:off x="614329" y="2314566"/>
            <a:ext cx="9644871" cy="1650604"/>
          </a:xfrm>
          <a:prstGeom prst="rect">
            <a:avLst/>
          </a:prstGeom>
          <a:noFill/>
        </p:spPr>
      </p:pic>
      <p:sp>
        <p:nvSpPr>
          <p:cNvPr id="9" name="标题 1"/>
          <p:cNvSpPr txBox="1">
            <a:spLocks/>
          </p:cNvSpPr>
          <p:nvPr/>
        </p:nvSpPr>
        <p:spPr bwMode="auto">
          <a:xfrm>
            <a:off x="3186097" y="4457706"/>
            <a:ext cx="385765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marL="0" marR="0" lvl="0" indent="0" algn="l" defTabSz="1028700" rtl="0" eaLnBrk="1" fontAlgn="base" latinLnBrk="0" hangingPunct="1">
              <a:lnSpc>
                <a:spcPct val="100000"/>
              </a:lnSpc>
              <a:spcBef>
                <a:spcPct val="0"/>
              </a:spcBef>
              <a:spcAft>
                <a:spcPct val="0"/>
              </a:spcAft>
              <a:buClrTx/>
              <a:buSzTx/>
              <a:buFontTx/>
              <a:buNone/>
              <a:tabLst/>
              <a:defRPr/>
            </a:pPr>
            <a:r>
              <a:rPr kumimoji="0" lang="zh-CN" altLang="en-US" i="0" u="none" strike="noStrike" kern="1200" cap="none" spc="0" normalizeH="0" baseline="0" noProof="0" dirty="0" smtClean="0">
                <a:ln>
                  <a:noFill/>
                </a:ln>
                <a:effectLst/>
                <a:uLnTx/>
                <a:uFillTx/>
                <a:latin typeface="微软雅黑" pitchFamily="34" charset="-122"/>
                <a:ea typeface="微软雅黑" pitchFamily="34" charset="-122"/>
                <a:cs typeface="+mj-cs"/>
              </a:rPr>
              <a:t>变频电量测量仪器通用原理框图</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模拟量传输和数字量传输变频电量测量仪器的统一</a:t>
            </a:r>
          </a:p>
        </p:txBody>
      </p:sp>
      <p:pic>
        <p:nvPicPr>
          <p:cNvPr id="66564" name="Picture 4" descr="C:\Documents and Settings\Administrator\桌面\变频电量分析仪检定规程.png"/>
          <p:cNvPicPr>
            <a:picLocks noChangeAspect="1" noChangeArrowheads="1"/>
          </p:cNvPicPr>
          <p:nvPr/>
        </p:nvPicPr>
        <p:blipFill>
          <a:blip r:embed="rId2" cstate="print"/>
          <a:srcRect b="74584"/>
          <a:stretch>
            <a:fillRect/>
          </a:stretch>
        </p:blipFill>
        <p:spPr bwMode="auto">
          <a:xfrm>
            <a:off x="614329" y="2314566"/>
            <a:ext cx="9644871" cy="1650604"/>
          </a:xfrm>
          <a:prstGeom prst="rect">
            <a:avLst/>
          </a:prstGeom>
          <a:noFill/>
        </p:spPr>
      </p:pic>
      <p:sp>
        <p:nvSpPr>
          <p:cNvPr id="9" name="标题 1"/>
          <p:cNvSpPr txBox="1">
            <a:spLocks/>
          </p:cNvSpPr>
          <p:nvPr/>
        </p:nvSpPr>
        <p:spPr bwMode="auto">
          <a:xfrm>
            <a:off x="3186097" y="4457706"/>
            <a:ext cx="385765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marL="0" marR="0" lvl="0" indent="0" algn="l" defTabSz="1028700" rtl="0" eaLnBrk="1" fontAlgn="base" latinLnBrk="0" hangingPunct="1">
              <a:lnSpc>
                <a:spcPct val="100000"/>
              </a:lnSpc>
              <a:spcBef>
                <a:spcPct val="0"/>
              </a:spcBef>
              <a:spcAft>
                <a:spcPct val="0"/>
              </a:spcAft>
              <a:buClrTx/>
              <a:buSzTx/>
              <a:buFontTx/>
              <a:buNone/>
              <a:tabLst/>
              <a:defRPr/>
            </a:pPr>
            <a:r>
              <a:rPr kumimoji="0" lang="zh-CN" altLang="en-US" i="0" u="none" strike="noStrike" kern="1200" cap="none" spc="0" normalizeH="0" baseline="0" noProof="0" dirty="0" smtClean="0">
                <a:ln>
                  <a:noFill/>
                </a:ln>
                <a:effectLst/>
                <a:uLnTx/>
                <a:uFillTx/>
                <a:latin typeface="微软雅黑" pitchFamily="34" charset="-122"/>
                <a:ea typeface="微软雅黑" pitchFamily="34" charset="-122"/>
                <a:cs typeface="+mj-cs"/>
              </a:rPr>
              <a:t>变频电量测量仪器通用原理框图</a:t>
            </a:r>
          </a:p>
        </p:txBody>
      </p:sp>
      <p:sp>
        <p:nvSpPr>
          <p:cNvPr id="10" name="矩形 9"/>
          <p:cNvSpPr/>
          <p:nvPr/>
        </p:nvSpPr>
        <p:spPr>
          <a:xfrm>
            <a:off x="4114791" y="1957376"/>
            <a:ext cx="6215106" cy="221457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28709" y="1957376"/>
            <a:ext cx="1785950" cy="221457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线形标注 1(带强调线) 12"/>
          <p:cNvSpPr/>
          <p:nvPr/>
        </p:nvSpPr>
        <p:spPr>
          <a:xfrm>
            <a:off x="1757337" y="1385872"/>
            <a:ext cx="1571636" cy="357190"/>
          </a:xfrm>
          <a:prstGeom prst="accentCallout1">
            <a:avLst>
              <a:gd name="adj1" fmla="val 55416"/>
              <a:gd name="adj2" fmla="val -5908"/>
              <a:gd name="adj3" fmla="val 153834"/>
              <a:gd name="adj4" fmla="val -25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微软雅黑" pitchFamily="34" charset="-122"/>
                <a:ea typeface="微软雅黑" pitchFamily="34" charset="-122"/>
              </a:rPr>
              <a:t>模拟量传输</a:t>
            </a:r>
            <a:endParaRPr lang="en-US" altLang="zh-CN" sz="1400" dirty="0" smtClean="0">
              <a:solidFill>
                <a:schemeClr val="tx1"/>
              </a:solidFill>
              <a:latin typeface="微软雅黑" pitchFamily="34" charset="-122"/>
              <a:ea typeface="微软雅黑" pitchFamily="34" charset="-122"/>
            </a:endParaRPr>
          </a:p>
          <a:p>
            <a:r>
              <a:rPr lang="zh-CN" altLang="en-US" sz="1400" dirty="0" smtClean="0">
                <a:solidFill>
                  <a:schemeClr val="tx1"/>
                </a:solidFill>
                <a:latin typeface="微软雅黑" pitchFamily="34" charset="-122"/>
                <a:ea typeface="微软雅黑" pitchFamily="34" charset="-122"/>
              </a:rPr>
              <a:t>变频电量变送器</a:t>
            </a:r>
            <a:endParaRPr lang="zh-CN" altLang="en-US" sz="1400" dirty="0">
              <a:solidFill>
                <a:schemeClr val="tx1"/>
              </a:solidFill>
              <a:latin typeface="微软雅黑" pitchFamily="34" charset="-122"/>
              <a:ea typeface="微软雅黑" pitchFamily="34" charset="-122"/>
            </a:endParaRPr>
          </a:p>
        </p:txBody>
      </p:sp>
      <p:sp>
        <p:nvSpPr>
          <p:cNvPr id="14" name="线形标注 1(带强调线) 13"/>
          <p:cNvSpPr/>
          <p:nvPr/>
        </p:nvSpPr>
        <p:spPr>
          <a:xfrm>
            <a:off x="5686427" y="1385872"/>
            <a:ext cx="1571636" cy="357190"/>
          </a:xfrm>
          <a:prstGeom prst="accentCallout1">
            <a:avLst>
              <a:gd name="adj1" fmla="val 28750"/>
              <a:gd name="adj2" fmla="val 1970"/>
              <a:gd name="adj3" fmla="val 153834"/>
              <a:gd name="adj4" fmla="val -25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微软雅黑" pitchFamily="34" charset="-122"/>
                <a:ea typeface="微软雅黑" pitchFamily="34" charset="-122"/>
              </a:rPr>
              <a:t>模拟量传输</a:t>
            </a:r>
            <a:endParaRPr lang="en-US" altLang="zh-CN" sz="1400" dirty="0" smtClean="0">
              <a:solidFill>
                <a:schemeClr val="tx1"/>
              </a:solidFill>
              <a:latin typeface="微软雅黑" pitchFamily="34" charset="-122"/>
              <a:ea typeface="微软雅黑" pitchFamily="34" charset="-122"/>
            </a:endParaRPr>
          </a:p>
          <a:p>
            <a:r>
              <a:rPr lang="zh-CN" altLang="en-US" sz="1400" dirty="0" smtClean="0">
                <a:solidFill>
                  <a:schemeClr val="tx1"/>
                </a:solidFill>
                <a:latin typeface="微软雅黑" pitchFamily="34" charset="-122"/>
                <a:ea typeface="微软雅黑" pitchFamily="34" charset="-122"/>
              </a:rPr>
              <a:t>变频电量分析仪</a:t>
            </a:r>
            <a:endParaRPr lang="zh-CN" altLang="en-US" sz="1400"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模拟量传输和数字量传输变频电量测量仪器的统一</a:t>
            </a:r>
          </a:p>
        </p:txBody>
      </p:sp>
      <p:pic>
        <p:nvPicPr>
          <p:cNvPr id="66564" name="Picture 4" descr="C:\Documents and Settings\Administrator\桌面\变频电量分析仪检定规程.png"/>
          <p:cNvPicPr>
            <a:picLocks noChangeAspect="1" noChangeArrowheads="1"/>
          </p:cNvPicPr>
          <p:nvPr/>
        </p:nvPicPr>
        <p:blipFill>
          <a:blip r:embed="rId2" cstate="print"/>
          <a:srcRect b="74584"/>
          <a:stretch>
            <a:fillRect/>
          </a:stretch>
        </p:blipFill>
        <p:spPr bwMode="auto">
          <a:xfrm>
            <a:off x="614329" y="2314566"/>
            <a:ext cx="9644871" cy="1650604"/>
          </a:xfrm>
          <a:prstGeom prst="rect">
            <a:avLst/>
          </a:prstGeom>
          <a:noFill/>
        </p:spPr>
      </p:pic>
      <p:sp>
        <p:nvSpPr>
          <p:cNvPr id="9" name="标题 1"/>
          <p:cNvSpPr txBox="1">
            <a:spLocks/>
          </p:cNvSpPr>
          <p:nvPr/>
        </p:nvSpPr>
        <p:spPr bwMode="auto">
          <a:xfrm>
            <a:off x="3186097" y="4457706"/>
            <a:ext cx="385765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marL="0" marR="0" lvl="0" indent="0" algn="l" defTabSz="1028700" rtl="0" eaLnBrk="1" fontAlgn="base" latinLnBrk="0" hangingPunct="1">
              <a:lnSpc>
                <a:spcPct val="100000"/>
              </a:lnSpc>
              <a:spcBef>
                <a:spcPct val="0"/>
              </a:spcBef>
              <a:spcAft>
                <a:spcPct val="0"/>
              </a:spcAft>
              <a:buClrTx/>
              <a:buSzTx/>
              <a:buFontTx/>
              <a:buNone/>
              <a:tabLst/>
              <a:defRPr/>
            </a:pPr>
            <a:r>
              <a:rPr kumimoji="0" lang="zh-CN" altLang="en-US" i="0" u="none" strike="noStrike" kern="1200" cap="none" spc="0" normalizeH="0" baseline="0" noProof="0" dirty="0" smtClean="0">
                <a:ln>
                  <a:noFill/>
                </a:ln>
                <a:effectLst/>
                <a:uLnTx/>
                <a:uFillTx/>
                <a:latin typeface="微软雅黑" pitchFamily="34" charset="-122"/>
                <a:ea typeface="微软雅黑" pitchFamily="34" charset="-122"/>
                <a:cs typeface="+mj-cs"/>
              </a:rPr>
              <a:t>变频电量测量仪器通用原理框图</a:t>
            </a:r>
          </a:p>
        </p:txBody>
      </p:sp>
      <p:sp>
        <p:nvSpPr>
          <p:cNvPr id="10" name="矩形 9"/>
          <p:cNvSpPr/>
          <p:nvPr/>
        </p:nvSpPr>
        <p:spPr>
          <a:xfrm>
            <a:off x="8401071" y="1957376"/>
            <a:ext cx="1928826" cy="221457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28709" y="1957376"/>
            <a:ext cx="5214974" cy="221457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线形标注 1(带强调线) 12"/>
          <p:cNvSpPr/>
          <p:nvPr/>
        </p:nvSpPr>
        <p:spPr>
          <a:xfrm>
            <a:off x="3257535" y="1385872"/>
            <a:ext cx="1571636" cy="357190"/>
          </a:xfrm>
          <a:prstGeom prst="accentCallout1">
            <a:avLst>
              <a:gd name="adj1" fmla="val 28750"/>
              <a:gd name="adj2" fmla="val 1970"/>
              <a:gd name="adj3" fmla="val 153834"/>
              <a:gd name="adj4" fmla="val -25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微软雅黑" pitchFamily="34" charset="-122"/>
                <a:ea typeface="微软雅黑" pitchFamily="34" charset="-122"/>
              </a:rPr>
              <a:t>数字量传输</a:t>
            </a:r>
            <a:endParaRPr lang="en-US" altLang="zh-CN" sz="1400" dirty="0" smtClean="0">
              <a:solidFill>
                <a:schemeClr val="tx1"/>
              </a:solidFill>
              <a:latin typeface="微软雅黑" pitchFamily="34" charset="-122"/>
              <a:ea typeface="微软雅黑" pitchFamily="34" charset="-122"/>
            </a:endParaRPr>
          </a:p>
          <a:p>
            <a:r>
              <a:rPr lang="zh-CN" altLang="en-US" sz="1400" dirty="0" smtClean="0">
                <a:solidFill>
                  <a:schemeClr val="tx1"/>
                </a:solidFill>
                <a:latin typeface="微软雅黑" pitchFamily="34" charset="-122"/>
                <a:ea typeface="微软雅黑" pitchFamily="34" charset="-122"/>
              </a:rPr>
              <a:t>变频电量变送器</a:t>
            </a:r>
            <a:endParaRPr lang="zh-CN" altLang="en-US" sz="1400" dirty="0">
              <a:solidFill>
                <a:schemeClr val="tx1"/>
              </a:solidFill>
              <a:latin typeface="微软雅黑" pitchFamily="34" charset="-122"/>
              <a:ea typeface="微软雅黑" pitchFamily="34" charset="-122"/>
            </a:endParaRPr>
          </a:p>
        </p:txBody>
      </p:sp>
      <p:sp>
        <p:nvSpPr>
          <p:cNvPr id="14" name="线形标注 1(带强调线) 13"/>
          <p:cNvSpPr/>
          <p:nvPr/>
        </p:nvSpPr>
        <p:spPr>
          <a:xfrm>
            <a:off x="8972575" y="1385872"/>
            <a:ext cx="1571636" cy="357190"/>
          </a:xfrm>
          <a:prstGeom prst="accentCallout1">
            <a:avLst>
              <a:gd name="adj1" fmla="val 28750"/>
              <a:gd name="adj2" fmla="val 1970"/>
              <a:gd name="adj3" fmla="val 153834"/>
              <a:gd name="adj4" fmla="val -25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微软雅黑" pitchFamily="34" charset="-122"/>
                <a:ea typeface="微软雅黑" pitchFamily="34" charset="-122"/>
              </a:rPr>
              <a:t>数字量传输</a:t>
            </a:r>
            <a:endParaRPr lang="en-US" altLang="zh-CN" sz="1400" dirty="0" smtClean="0">
              <a:solidFill>
                <a:schemeClr val="tx1"/>
              </a:solidFill>
              <a:latin typeface="微软雅黑" pitchFamily="34" charset="-122"/>
              <a:ea typeface="微软雅黑" pitchFamily="34" charset="-122"/>
            </a:endParaRPr>
          </a:p>
          <a:p>
            <a:r>
              <a:rPr lang="zh-CN" altLang="en-US" sz="1400" dirty="0" smtClean="0">
                <a:solidFill>
                  <a:schemeClr val="tx1"/>
                </a:solidFill>
                <a:latin typeface="微软雅黑" pitchFamily="34" charset="-122"/>
                <a:ea typeface="微软雅黑" pitchFamily="34" charset="-122"/>
              </a:rPr>
              <a:t>显示部分</a:t>
            </a:r>
            <a:endParaRPr lang="zh-CN" altLang="en-US" sz="1400" dirty="0">
              <a:solidFill>
                <a:schemeClr val="tx1"/>
              </a:solidFill>
              <a:latin typeface="微软雅黑" pitchFamily="34" charset="-122"/>
              <a:ea typeface="微软雅黑" pitchFamily="34" charset="-122"/>
            </a:endParaRPr>
          </a:p>
        </p:txBody>
      </p:sp>
      <p:grpSp>
        <p:nvGrpSpPr>
          <p:cNvPr id="21" name="组合 20"/>
          <p:cNvGrpSpPr/>
          <p:nvPr/>
        </p:nvGrpSpPr>
        <p:grpSpPr>
          <a:xfrm>
            <a:off x="5972179" y="1149533"/>
            <a:ext cx="2786082" cy="807843"/>
            <a:chOff x="5972179" y="1149533"/>
            <a:chExt cx="2786082" cy="807843"/>
          </a:xfrm>
        </p:grpSpPr>
        <p:cxnSp>
          <p:nvCxnSpPr>
            <p:cNvPr id="15" name="直接连接符 14"/>
            <p:cNvCxnSpPr/>
            <p:nvPr/>
          </p:nvCxnSpPr>
          <p:spPr>
            <a:xfrm flipV="1">
              <a:off x="6543683" y="1457310"/>
              <a:ext cx="928694" cy="5000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0">
              <a:off x="7472377" y="1457310"/>
              <a:ext cx="928694" cy="5000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972179" y="1149533"/>
              <a:ext cx="2786082" cy="307777"/>
            </a:xfrm>
            <a:prstGeom prst="rect">
              <a:avLst/>
            </a:prstGeom>
          </p:spPr>
          <p:txBody>
            <a:bodyPr wrap="square">
              <a:spAutoFit/>
            </a:bodyPr>
            <a:lstStyle/>
            <a:p>
              <a:r>
                <a:rPr lang="zh-CN" altLang="en-US" sz="1400" dirty="0" smtClean="0">
                  <a:latin typeface="微软雅黑" pitchFamily="34" charset="-122"/>
                  <a:ea typeface="微软雅黑" pitchFamily="34" charset="-122"/>
                </a:rPr>
                <a:t>合称数字量传输</a:t>
              </a:r>
              <a:r>
                <a:rPr lang="zh-CN" altLang="en-US" sz="1400" b="1" dirty="0" smtClean="0">
                  <a:latin typeface="微软雅黑" pitchFamily="34" charset="-122"/>
                  <a:ea typeface="微软雅黑" pitchFamily="34" charset="-122"/>
                </a:rPr>
                <a:t>变频电量分析仪</a:t>
              </a:r>
              <a:endParaRPr lang="zh-CN" altLang="en-US" sz="1400" b="1" dirty="0">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准确限值频率范围</a:t>
            </a:r>
          </a:p>
        </p:txBody>
      </p:sp>
      <p:grpSp>
        <p:nvGrpSpPr>
          <p:cNvPr id="7" name="组合 6"/>
          <p:cNvGrpSpPr/>
          <p:nvPr/>
        </p:nvGrpSpPr>
        <p:grpSpPr>
          <a:xfrm>
            <a:off x="720725" y="2339974"/>
            <a:ext cx="9323420" cy="2974987"/>
            <a:chOff x="720725" y="2339974"/>
            <a:chExt cx="9323420" cy="2974987"/>
          </a:xfrm>
        </p:grpSpPr>
        <p:sp>
          <p:nvSpPr>
            <p:cNvPr id="16387" name="Rectangle 3"/>
            <p:cNvSpPr>
              <a:spLocks noChangeArrowheads="1"/>
            </p:cNvSpPr>
            <p:nvPr/>
          </p:nvSpPr>
          <p:spPr bwMode="auto">
            <a:xfrm>
              <a:off x="4186238" y="2339974"/>
              <a:ext cx="5857907" cy="2974987"/>
            </a:xfrm>
            <a:prstGeom prst="rect">
              <a:avLst/>
            </a:prstGeom>
            <a:solidFill>
              <a:schemeClr val="bg1"/>
            </a:solidFill>
            <a:ln>
              <a:solidFill>
                <a:srgbClr val="FF0000"/>
              </a:solidFill>
            </a:ln>
            <a:extLst/>
          </p:spPr>
          <p:txBody>
            <a:bodyPr>
              <a:noAutofit/>
            </a:bodyPr>
            <a:lstStyle/>
            <a:p>
              <a:pPr>
                <a:lnSpc>
                  <a:spcPct val="150000"/>
                </a:lnSpc>
              </a:pPr>
              <a:r>
                <a:rPr lang="zh-CN" altLang="en-US" sz="1600" b="1" dirty="0" smtClean="0">
                  <a:latin typeface="微软雅黑" pitchFamily="34" charset="-122"/>
                  <a:ea typeface="微软雅黑" pitchFamily="34" charset="-122"/>
                </a:rPr>
                <a:t>带宽</a:t>
              </a:r>
              <a:r>
                <a:rPr lang="zh-CN" altLang="en-US" sz="1600" dirty="0" smtClean="0">
                  <a:latin typeface="微软雅黑" pitchFamily="34" charset="-122"/>
                  <a:ea typeface="微软雅黑" pitchFamily="34" charset="-122"/>
                </a:rPr>
                <a:t>是描述一个线性系统的重要技术指标，就测量误差而言，带宽上限测量误差达</a:t>
              </a:r>
              <a:r>
                <a:rPr lang="en-US" altLang="zh-CN" sz="1600" dirty="0" smtClean="0">
                  <a:latin typeface="微软雅黑" pitchFamily="34" charset="-122"/>
                  <a:ea typeface="微软雅黑" pitchFamily="34" charset="-122"/>
                </a:rPr>
                <a:t>29.3%</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50000"/>
                </a:lnSpc>
              </a:pPr>
              <a:r>
                <a:rPr lang="zh-CN" altLang="en-US" sz="1600" b="1" dirty="0" smtClean="0">
                  <a:latin typeface="微软雅黑" pitchFamily="34" charset="-122"/>
                  <a:ea typeface="微软雅黑" pitchFamily="34" charset="-122"/>
                </a:rPr>
                <a:t>准确限值频率范围</a:t>
              </a:r>
              <a:r>
                <a:rPr lang="zh-CN" altLang="en-US" sz="1600" dirty="0" smtClean="0">
                  <a:latin typeface="微软雅黑" pitchFamily="34" charset="-122"/>
                  <a:ea typeface="微软雅黑" pitchFamily="34" charset="-122"/>
                </a:rPr>
                <a:t>是指</a:t>
              </a:r>
              <a:r>
                <a:rPr lang="zh-CN" altLang="zh-CN" sz="1600" dirty="0" smtClean="0">
                  <a:latin typeface="微软雅黑" pitchFamily="34" charset="-122"/>
                  <a:ea typeface="微软雅黑" pitchFamily="34" charset="-122"/>
                </a:rPr>
                <a:t>能满足准确级对应误差限值要求的被测电压（电流）的基波频率范围，包括准确限值频率上限和准确限值频率下限的一组值。在准确限值频率范围之内，变送器的误差应不超过标称准确度等级对应的误差限值。</a:t>
              </a:r>
              <a:endParaRPr lang="en-US" altLang="zh-CN" sz="1600" dirty="0" smtClean="0">
                <a:latin typeface="微软雅黑" pitchFamily="34" charset="-122"/>
                <a:ea typeface="微软雅黑" pitchFamily="34" charset="-122"/>
              </a:endParaRPr>
            </a:p>
            <a:p>
              <a:pPr>
                <a:lnSpc>
                  <a:spcPct val="150000"/>
                </a:lnSpc>
              </a:pPr>
              <a:r>
                <a:rPr lang="zh-CN" altLang="en-US" sz="1600" b="1" dirty="0" smtClean="0">
                  <a:latin typeface="微软雅黑" pitchFamily="34" charset="-122"/>
                  <a:ea typeface="微软雅黑" pitchFamily="34" charset="-122"/>
                </a:rPr>
                <a:t>准确限值频率范围应与准确度一起标称，是准确级不可分割的标准条件。</a:t>
              </a:r>
              <a:endParaRPr lang="zh-CN" altLang="en-US" sz="1600" b="1" dirty="0">
                <a:latin typeface="微软雅黑" pitchFamily="34" charset="-122"/>
                <a:ea typeface="微软雅黑" pitchFamily="34" charset="-122"/>
              </a:endParaRPr>
            </a:p>
          </p:txBody>
        </p:sp>
        <p:sp>
          <p:nvSpPr>
            <p:cNvPr id="16388" name="Text Box 4"/>
            <p:cNvSpPr txBox="1">
              <a:spLocks noChangeArrowheads="1"/>
            </p:cNvSpPr>
            <p:nvPr/>
          </p:nvSpPr>
          <p:spPr bwMode="auto">
            <a:xfrm>
              <a:off x="720725" y="2339974"/>
              <a:ext cx="3338513" cy="2974987"/>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r>
                <a:rPr lang="zh-CN" altLang="en-US" sz="3600" b="1" dirty="0" smtClean="0">
                  <a:solidFill>
                    <a:schemeClr val="bg1"/>
                  </a:solidFill>
                  <a:latin typeface="微软雅黑" pitchFamily="34" charset="-122"/>
                  <a:ea typeface="微软雅黑" pitchFamily="34" charset="-122"/>
                </a:rPr>
                <a:t>准确限值</a:t>
              </a:r>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algn="r" eaLnBrk="1" hangingPunct="1"/>
              <a:r>
                <a:rPr lang="zh-CN" altLang="en-US" sz="3600" b="1" dirty="0" smtClean="0">
                  <a:solidFill>
                    <a:schemeClr val="bg1"/>
                  </a:solidFill>
                  <a:latin typeface="微软雅黑" pitchFamily="34" charset="-122"/>
                  <a:ea typeface="微软雅黑" pitchFamily="34" charset="-122"/>
                </a:rPr>
                <a:t>范围</a:t>
              </a:r>
              <a:endParaRPr lang="zh-CN" altLang="en-US" sz="3600" b="1" dirty="0">
                <a:solidFill>
                  <a:schemeClr val="bg1"/>
                </a:solidFill>
                <a:latin typeface="微软雅黑" pitchFamily="34" charset="-122"/>
                <a:ea typeface="微软雅黑" pitchFamily="34" charset="-122"/>
              </a:endParaRPr>
            </a:p>
          </p:txBody>
        </p:sp>
        <p:sp>
          <p:nvSpPr>
            <p:cNvPr id="16389" name="矩形 5"/>
            <p:cNvSpPr>
              <a:spLocks noChangeArrowheads="1"/>
            </p:cNvSpPr>
            <p:nvPr/>
          </p:nvSpPr>
          <p:spPr bwMode="auto">
            <a:xfrm>
              <a:off x="1583400" y="3457574"/>
              <a:ext cx="20313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7200" b="1" dirty="0" smtClean="0">
                  <a:solidFill>
                    <a:srgbClr val="FF0000"/>
                  </a:solidFill>
                  <a:latin typeface="微软雅黑" pitchFamily="34" charset="-122"/>
                  <a:ea typeface="微软雅黑" pitchFamily="34" charset="-122"/>
                </a:rPr>
                <a:t>频率</a:t>
              </a:r>
              <a:endParaRPr lang="zh-CN" altLang="en-US" sz="7200" b="1" dirty="0">
                <a:solidFill>
                  <a:srgbClr val="FF0000"/>
                </a:solidFill>
                <a:latin typeface="微软雅黑" pitchFamily="34" charset="-122"/>
                <a:ea typeface="微软雅黑" pitchFamily="34" charset="-122"/>
              </a:endParaRPr>
            </a:p>
          </p:txBody>
        </p:sp>
      </p:grpSp>
      <p:sp>
        <p:nvSpPr>
          <p:cNvPr id="6" name="矩形 5"/>
          <p:cNvSpPr/>
          <p:nvPr/>
        </p:nvSpPr>
        <p:spPr>
          <a:xfrm>
            <a:off x="757205" y="1100120"/>
            <a:ext cx="9286940" cy="830997"/>
          </a:xfrm>
          <a:prstGeom prst="rect">
            <a:avLst/>
          </a:prstGeom>
        </p:spPr>
        <p:txBody>
          <a:bodyPr wrap="square">
            <a:spAutoFit/>
          </a:bodyPr>
          <a:lstStyle/>
          <a:p>
            <a:pPr>
              <a:lnSpc>
                <a:spcPct val="150000"/>
              </a:lnSpc>
            </a:pPr>
            <a:r>
              <a:rPr lang="zh-CN" altLang="en-US" sz="1600" dirty="0" smtClean="0">
                <a:latin typeface="微软雅黑" pitchFamily="34" charset="-122"/>
                <a:ea typeface="微软雅黑" pitchFamily="34" charset="-122"/>
              </a:rPr>
              <a:t>很少有人知道电磁式互感器的</a:t>
            </a:r>
            <a:r>
              <a:rPr lang="zh-CN" altLang="en-US" sz="1600" b="1" dirty="0" smtClean="0">
                <a:latin typeface="微软雅黑" pitchFamily="34" charset="-122"/>
                <a:ea typeface="微软雅黑" pitchFamily="34" charset="-122"/>
              </a:rPr>
              <a:t>带宽</a:t>
            </a:r>
            <a:r>
              <a:rPr lang="zh-CN" altLang="en-US" sz="1600" dirty="0" smtClean="0">
                <a:latin typeface="微软雅黑" pitchFamily="34" charset="-122"/>
                <a:ea typeface="微软雅黑" pitchFamily="34" charset="-122"/>
              </a:rPr>
              <a:t>，但大多数人都知道其</a:t>
            </a:r>
            <a:r>
              <a:rPr lang="zh-CN" altLang="en-US" sz="1600" b="1" dirty="0" smtClean="0">
                <a:latin typeface="微软雅黑" pitchFamily="34" charset="-122"/>
                <a:ea typeface="微软雅黑" pitchFamily="34" charset="-122"/>
              </a:rPr>
              <a:t>保证准确级的频率范围</a:t>
            </a:r>
            <a:r>
              <a:rPr lang="zh-CN" altLang="en-US" sz="1600" dirty="0" smtClean="0">
                <a:latin typeface="微软雅黑" pitchFamily="34" charset="-122"/>
                <a:ea typeface="微软雅黑" pitchFamily="34" charset="-122"/>
              </a:rPr>
              <a:t>为工频附近。</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大多数变频电量测量仪器厂家标称了其带宽，很少有厂家标称其</a:t>
            </a:r>
            <a:r>
              <a:rPr lang="zh-CN" altLang="en-US" sz="1600" b="1" dirty="0" smtClean="0">
                <a:latin typeface="微软雅黑" pitchFamily="34" charset="-122"/>
                <a:ea typeface="微软雅黑" pitchFamily="34" charset="-122"/>
              </a:rPr>
              <a:t>保证准确级的频率范围</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准确限值幅值范围</a:t>
            </a:r>
          </a:p>
        </p:txBody>
      </p:sp>
      <p:grpSp>
        <p:nvGrpSpPr>
          <p:cNvPr id="2" name="组合 6"/>
          <p:cNvGrpSpPr/>
          <p:nvPr/>
        </p:nvGrpSpPr>
        <p:grpSpPr>
          <a:xfrm>
            <a:off x="720725" y="2911479"/>
            <a:ext cx="9323420" cy="2974987"/>
            <a:chOff x="720725" y="2339974"/>
            <a:chExt cx="9323420" cy="2974987"/>
          </a:xfrm>
        </p:grpSpPr>
        <p:sp>
          <p:nvSpPr>
            <p:cNvPr id="16387" name="Rectangle 3"/>
            <p:cNvSpPr>
              <a:spLocks noChangeArrowheads="1"/>
            </p:cNvSpPr>
            <p:nvPr/>
          </p:nvSpPr>
          <p:spPr bwMode="auto">
            <a:xfrm>
              <a:off x="4186238" y="2339974"/>
              <a:ext cx="5857907" cy="2974987"/>
            </a:xfrm>
            <a:prstGeom prst="rect">
              <a:avLst/>
            </a:prstGeom>
            <a:solidFill>
              <a:schemeClr val="bg1"/>
            </a:solidFill>
            <a:ln>
              <a:solidFill>
                <a:srgbClr val="FF0000"/>
              </a:solidFill>
            </a:ln>
            <a:extLst/>
          </p:spPr>
          <p:txBody>
            <a:bodyPr>
              <a:noAutofit/>
            </a:bodyPr>
            <a:lstStyle/>
            <a:p>
              <a:pPr>
                <a:lnSpc>
                  <a:spcPct val="150000"/>
                </a:lnSpc>
              </a:pPr>
              <a:r>
                <a:rPr lang="zh-CN" altLang="en-US" sz="1600" dirty="0" smtClean="0">
                  <a:latin typeface="微软雅黑" pitchFamily="34" charset="-122"/>
                  <a:ea typeface="微软雅黑" pitchFamily="34" charset="-122"/>
                </a:rPr>
                <a:t>沿用电磁式互感器的标称方式，同时兼顾当前实际产品的技术现状，依据</a:t>
              </a:r>
              <a:r>
                <a:rPr lang="zh-CN" altLang="en-US" sz="1600" b="1" dirty="0" smtClean="0">
                  <a:latin typeface="微软雅黑" pitchFamily="34" charset="-122"/>
                  <a:ea typeface="微软雅黑" pitchFamily="34" charset="-122"/>
                </a:rPr>
                <a:t>准确限值幅值范围（量程比）</a:t>
              </a:r>
              <a:r>
                <a:rPr lang="zh-CN" altLang="en-US" sz="1600" dirty="0" smtClean="0">
                  <a:latin typeface="微软雅黑" pitchFamily="34" charset="-122"/>
                  <a:ea typeface="微软雅黑" pitchFamily="34" charset="-122"/>
                </a:rPr>
                <a:t>的不同，将变频电量变送器的准确级分为</a:t>
              </a:r>
              <a:r>
                <a:rPr lang="en-US" altLang="zh-CN" sz="1600" dirty="0" smtClean="0">
                  <a:latin typeface="微软雅黑" pitchFamily="34" charset="-122"/>
                  <a:ea typeface="微软雅黑" pitchFamily="34" charset="-122"/>
                </a:rPr>
                <a:t>S1</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S2</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S3</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S4</a:t>
              </a:r>
              <a:r>
                <a:rPr lang="zh-CN" altLang="en-US" sz="1600" dirty="0" smtClean="0">
                  <a:latin typeface="微软雅黑" pitchFamily="34" charset="-122"/>
                  <a:ea typeface="微软雅黑" pitchFamily="34" charset="-122"/>
                </a:rPr>
                <a:t>级。</a:t>
              </a:r>
              <a:endParaRPr lang="zh-CN" altLang="en-US" sz="1600" b="1" dirty="0">
                <a:latin typeface="微软雅黑" pitchFamily="34" charset="-122"/>
                <a:ea typeface="微软雅黑" pitchFamily="34" charset="-122"/>
              </a:endParaRPr>
            </a:p>
          </p:txBody>
        </p:sp>
        <p:sp>
          <p:nvSpPr>
            <p:cNvPr id="16388" name="Text Box 4"/>
            <p:cNvSpPr txBox="1">
              <a:spLocks noChangeArrowheads="1"/>
            </p:cNvSpPr>
            <p:nvPr/>
          </p:nvSpPr>
          <p:spPr bwMode="auto">
            <a:xfrm>
              <a:off x="720725" y="2339974"/>
              <a:ext cx="3338513" cy="2974987"/>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r>
                <a:rPr lang="zh-CN" altLang="en-US" sz="3600" b="1" dirty="0" smtClean="0">
                  <a:solidFill>
                    <a:schemeClr val="bg1"/>
                  </a:solidFill>
                  <a:latin typeface="微软雅黑" pitchFamily="34" charset="-122"/>
                  <a:ea typeface="微软雅黑" pitchFamily="34" charset="-122"/>
                </a:rPr>
                <a:t>准确限值</a:t>
              </a:r>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algn="r" eaLnBrk="1" hangingPunct="1"/>
              <a:r>
                <a:rPr lang="zh-CN" altLang="en-US" sz="3600" b="1" dirty="0" smtClean="0">
                  <a:solidFill>
                    <a:schemeClr val="bg1"/>
                  </a:solidFill>
                  <a:latin typeface="微软雅黑" pitchFamily="34" charset="-122"/>
                  <a:ea typeface="微软雅黑" pitchFamily="34" charset="-122"/>
                </a:rPr>
                <a:t>范围</a:t>
              </a:r>
              <a:endParaRPr lang="zh-CN" altLang="en-US" sz="3600" b="1" dirty="0">
                <a:solidFill>
                  <a:schemeClr val="bg1"/>
                </a:solidFill>
                <a:latin typeface="微软雅黑" pitchFamily="34" charset="-122"/>
                <a:ea typeface="微软雅黑" pitchFamily="34" charset="-122"/>
              </a:endParaRPr>
            </a:p>
          </p:txBody>
        </p:sp>
        <p:sp>
          <p:nvSpPr>
            <p:cNvPr id="16389" name="矩形 5"/>
            <p:cNvSpPr>
              <a:spLocks noChangeArrowheads="1"/>
            </p:cNvSpPr>
            <p:nvPr/>
          </p:nvSpPr>
          <p:spPr bwMode="auto">
            <a:xfrm>
              <a:off x="1583400" y="3457574"/>
              <a:ext cx="20313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7200" b="1" dirty="0" smtClean="0">
                  <a:solidFill>
                    <a:srgbClr val="FF0000"/>
                  </a:solidFill>
                  <a:latin typeface="微软雅黑" pitchFamily="34" charset="-122"/>
                  <a:ea typeface="微软雅黑" pitchFamily="34" charset="-122"/>
                </a:rPr>
                <a:t>幅值</a:t>
              </a:r>
              <a:endParaRPr lang="zh-CN" altLang="en-US" sz="7200" b="1" dirty="0">
                <a:solidFill>
                  <a:srgbClr val="FF0000"/>
                </a:solidFill>
                <a:latin typeface="微软雅黑" pitchFamily="34" charset="-122"/>
                <a:ea typeface="微软雅黑" pitchFamily="34" charset="-122"/>
              </a:endParaRPr>
            </a:p>
          </p:txBody>
        </p:sp>
      </p:grpSp>
      <p:sp>
        <p:nvSpPr>
          <p:cNvPr id="6" name="矩形 5"/>
          <p:cNvSpPr/>
          <p:nvPr/>
        </p:nvSpPr>
        <p:spPr>
          <a:xfrm>
            <a:off x="757205" y="1100120"/>
            <a:ext cx="9286940" cy="1569660"/>
          </a:xfrm>
          <a:prstGeom prst="rect">
            <a:avLst/>
          </a:prstGeom>
        </p:spPr>
        <p:txBody>
          <a:bodyPr wrap="square">
            <a:spAutoFit/>
          </a:bodyPr>
          <a:lstStyle/>
          <a:p>
            <a:pPr>
              <a:lnSpc>
                <a:spcPct val="150000"/>
              </a:lnSpc>
            </a:pPr>
            <a:r>
              <a:rPr lang="zh-CN" altLang="en-US" sz="1600" dirty="0" smtClean="0">
                <a:latin typeface="微软雅黑" pitchFamily="34" charset="-122"/>
                <a:ea typeface="微软雅黑" pitchFamily="34" charset="-122"/>
              </a:rPr>
              <a:t>电磁式互感器检定规程中明确了其在满量程处的误差限值和在不同量程百分比处的误差限值，还规定了准确限值幅值范围更宽的</a:t>
            </a:r>
            <a:r>
              <a:rPr lang="en-US" altLang="zh-CN" sz="1600" dirty="0" smtClean="0">
                <a:latin typeface="微软雅黑" pitchFamily="34" charset="-122"/>
                <a:ea typeface="微软雅黑" pitchFamily="34" charset="-122"/>
              </a:rPr>
              <a:t>S</a:t>
            </a:r>
            <a:r>
              <a:rPr lang="zh-CN" altLang="en-US" sz="1600" dirty="0" smtClean="0">
                <a:latin typeface="微软雅黑" pitchFamily="34" charset="-122"/>
                <a:ea typeface="微软雅黑" pitchFamily="34" charset="-122"/>
              </a:rPr>
              <a:t>级特殊用途互感器。</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变频电量变送器一般只标称满量程误差限值和线性度、零点偏移等等指标，非满量程点的误差限值换算困难。</a:t>
            </a:r>
            <a:endParaRPr lang="en-US" altLang="zh-CN" sz="1600"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准确限值相位范围</a:t>
            </a:r>
          </a:p>
        </p:txBody>
      </p:sp>
      <p:grpSp>
        <p:nvGrpSpPr>
          <p:cNvPr id="2" name="组合 6"/>
          <p:cNvGrpSpPr/>
          <p:nvPr/>
        </p:nvGrpSpPr>
        <p:grpSpPr>
          <a:xfrm>
            <a:off x="720725" y="2911479"/>
            <a:ext cx="9323420" cy="2974987"/>
            <a:chOff x="720725" y="2339974"/>
            <a:chExt cx="9323420" cy="2974987"/>
          </a:xfrm>
        </p:grpSpPr>
        <p:sp>
          <p:nvSpPr>
            <p:cNvPr id="16387" name="Rectangle 3"/>
            <p:cNvSpPr>
              <a:spLocks noChangeArrowheads="1"/>
            </p:cNvSpPr>
            <p:nvPr/>
          </p:nvSpPr>
          <p:spPr bwMode="auto">
            <a:xfrm>
              <a:off x="4186238" y="2339974"/>
              <a:ext cx="5857907" cy="2974987"/>
            </a:xfrm>
            <a:prstGeom prst="rect">
              <a:avLst/>
            </a:prstGeom>
            <a:solidFill>
              <a:schemeClr val="bg1"/>
            </a:solidFill>
            <a:ln>
              <a:solidFill>
                <a:srgbClr val="FF0000"/>
              </a:solidFill>
            </a:ln>
            <a:extLst/>
          </p:spPr>
          <p:txBody>
            <a:bodyPr>
              <a:noAutofit/>
            </a:bodyPr>
            <a:lstStyle/>
            <a:p>
              <a:pPr>
                <a:lnSpc>
                  <a:spcPct val="150000"/>
                </a:lnSpc>
              </a:pPr>
              <a:r>
                <a:rPr lang="zh-CN" altLang="en-US" sz="1600" dirty="0" smtClean="0">
                  <a:latin typeface="微软雅黑" pitchFamily="34" charset="-122"/>
                  <a:ea typeface="微软雅黑" pitchFamily="34" charset="-122"/>
                </a:rPr>
                <a:t>基于</a:t>
              </a:r>
              <a:r>
                <a:rPr lang="zh-CN" altLang="en-US" sz="1600" dirty="0" smtClean="0">
                  <a:latin typeface="微软雅黑" pitchFamily="34" charset="-122"/>
                  <a:ea typeface="微软雅黑" pitchFamily="34" charset="-122"/>
                  <a:hlinkClick r:id="rId2"/>
                </a:rPr>
                <a:t>角差</a:t>
              </a:r>
              <a:r>
                <a:rPr lang="zh-CN" altLang="en-US" sz="1600" dirty="0" smtClean="0">
                  <a:latin typeface="微软雅黑" pitchFamily="34" charset="-122"/>
                  <a:ea typeface="微软雅黑" pitchFamily="34" charset="-122"/>
                </a:rPr>
                <a:t>指标的重要性，同时兼顾现有变频电量测量仪器的技术现状。</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变频电量变送器角差作为准确级评价的直接依据</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变频电量分析仪角差作为准确级评价的参考，并依据角差指标的不同将变频电量分析仪的准确级分为</a:t>
              </a:r>
              <a:r>
                <a:rPr lang="en-US" altLang="zh-CN" sz="1600" dirty="0" smtClean="0">
                  <a:latin typeface="微软雅黑" pitchFamily="34" charset="-122"/>
                  <a:ea typeface="微软雅黑" pitchFamily="34" charset="-122"/>
                </a:rPr>
                <a:t>S1</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S2</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S3</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S4</a:t>
              </a:r>
              <a:r>
                <a:rPr lang="zh-CN" altLang="en-US" sz="1600" dirty="0" smtClean="0">
                  <a:latin typeface="微软雅黑" pitchFamily="34" charset="-122"/>
                  <a:ea typeface="微软雅黑" pitchFamily="34" charset="-122"/>
                </a:rPr>
                <a:t>级</a:t>
              </a:r>
              <a:endParaRPr lang="zh-CN" altLang="en-US" sz="1600" dirty="0">
                <a:latin typeface="微软雅黑" pitchFamily="34" charset="-122"/>
                <a:ea typeface="微软雅黑" pitchFamily="34" charset="-122"/>
              </a:endParaRPr>
            </a:p>
          </p:txBody>
        </p:sp>
        <p:sp>
          <p:nvSpPr>
            <p:cNvPr id="16388" name="Text Box 4"/>
            <p:cNvSpPr txBox="1">
              <a:spLocks noChangeArrowheads="1"/>
            </p:cNvSpPr>
            <p:nvPr/>
          </p:nvSpPr>
          <p:spPr bwMode="auto">
            <a:xfrm>
              <a:off x="720725" y="2339974"/>
              <a:ext cx="3338513" cy="2974987"/>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r>
                <a:rPr lang="zh-CN" altLang="en-US" sz="3600" b="1" dirty="0" smtClean="0">
                  <a:solidFill>
                    <a:schemeClr val="bg1"/>
                  </a:solidFill>
                  <a:latin typeface="微软雅黑" pitchFamily="34" charset="-122"/>
                  <a:ea typeface="微软雅黑" pitchFamily="34" charset="-122"/>
                </a:rPr>
                <a:t>准确限值</a:t>
              </a:r>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algn="r" eaLnBrk="1" hangingPunct="1"/>
              <a:r>
                <a:rPr lang="zh-CN" altLang="en-US" sz="3600" b="1" dirty="0" smtClean="0">
                  <a:solidFill>
                    <a:schemeClr val="bg1"/>
                  </a:solidFill>
                  <a:latin typeface="微软雅黑" pitchFamily="34" charset="-122"/>
                  <a:ea typeface="微软雅黑" pitchFamily="34" charset="-122"/>
                </a:rPr>
                <a:t>范围</a:t>
              </a:r>
              <a:endParaRPr lang="zh-CN" altLang="en-US" sz="3600" b="1" dirty="0">
                <a:solidFill>
                  <a:schemeClr val="bg1"/>
                </a:solidFill>
                <a:latin typeface="微软雅黑" pitchFamily="34" charset="-122"/>
                <a:ea typeface="微软雅黑" pitchFamily="34" charset="-122"/>
              </a:endParaRPr>
            </a:p>
          </p:txBody>
        </p:sp>
        <p:sp>
          <p:nvSpPr>
            <p:cNvPr id="16389" name="矩形 5"/>
            <p:cNvSpPr>
              <a:spLocks noChangeArrowheads="1"/>
            </p:cNvSpPr>
            <p:nvPr/>
          </p:nvSpPr>
          <p:spPr bwMode="auto">
            <a:xfrm>
              <a:off x="1583400" y="3457574"/>
              <a:ext cx="20313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7200" b="1" dirty="0" smtClean="0">
                  <a:solidFill>
                    <a:srgbClr val="FF0000"/>
                  </a:solidFill>
                  <a:latin typeface="微软雅黑" pitchFamily="34" charset="-122"/>
                  <a:ea typeface="微软雅黑" pitchFamily="34" charset="-122"/>
                </a:rPr>
                <a:t>相位</a:t>
              </a:r>
              <a:endParaRPr lang="zh-CN" altLang="en-US" sz="7200" b="1" dirty="0">
                <a:solidFill>
                  <a:srgbClr val="FF0000"/>
                </a:solidFill>
                <a:latin typeface="微软雅黑" pitchFamily="34" charset="-122"/>
                <a:ea typeface="微软雅黑" pitchFamily="34" charset="-122"/>
              </a:endParaRPr>
            </a:p>
          </p:txBody>
        </p:sp>
      </p:grpSp>
      <p:sp>
        <p:nvSpPr>
          <p:cNvPr id="6" name="矩形 5"/>
          <p:cNvSpPr/>
          <p:nvPr/>
        </p:nvSpPr>
        <p:spPr>
          <a:xfrm>
            <a:off x="757205" y="1100120"/>
            <a:ext cx="9286940" cy="830997"/>
          </a:xfrm>
          <a:prstGeom prst="rect">
            <a:avLst/>
          </a:prstGeom>
        </p:spPr>
        <p:txBody>
          <a:bodyPr wrap="square">
            <a:spAutoFit/>
          </a:bodyPr>
          <a:lstStyle/>
          <a:p>
            <a:pPr>
              <a:lnSpc>
                <a:spcPct val="150000"/>
              </a:lnSpc>
            </a:pPr>
            <a:r>
              <a:rPr lang="zh-CN" altLang="en-US" sz="1600" dirty="0" smtClean="0">
                <a:latin typeface="微软雅黑" pitchFamily="34" charset="-122"/>
                <a:ea typeface="微软雅黑" pitchFamily="34" charset="-122"/>
              </a:rPr>
              <a:t>现有变频电量变送器普遍未标称角差指标。</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现有变频电量分析仪普遍只提供</a:t>
            </a:r>
            <a:r>
              <a:rPr lang="en-US" altLang="zh-CN" sz="1600" dirty="0" smtClean="0">
                <a:latin typeface="微软雅黑" pitchFamily="34" charset="-122"/>
                <a:ea typeface="微软雅黑" pitchFamily="34" charset="-122"/>
              </a:rPr>
              <a:t>λ=1</a:t>
            </a:r>
            <a:r>
              <a:rPr lang="zh-CN" altLang="en-US" sz="1600" dirty="0" smtClean="0">
                <a:latin typeface="微软雅黑" pitchFamily="34" charset="-122"/>
                <a:ea typeface="微软雅黑" pitchFamily="34" charset="-122"/>
              </a:rPr>
              <a:t>时的误差限值。</a:t>
            </a:r>
            <a:endParaRPr lang="en-US" altLang="zh-CN" sz="1600"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绝缘要求</a:t>
            </a:r>
          </a:p>
        </p:txBody>
      </p:sp>
      <p:sp>
        <p:nvSpPr>
          <p:cNvPr id="16387" name="Rectangle 3"/>
          <p:cNvSpPr>
            <a:spLocks noChangeArrowheads="1"/>
          </p:cNvSpPr>
          <p:nvPr/>
        </p:nvSpPr>
        <p:spPr bwMode="auto">
          <a:xfrm>
            <a:off x="4186238" y="1743062"/>
            <a:ext cx="5857907" cy="2974987"/>
          </a:xfrm>
          <a:prstGeom prst="rect">
            <a:avLst/>
          </a:prstGeom>
          <a:solidFill>
            <a:schemeClr val="bg1"/>
          </a:solidFill>
          <a:ln>
            <a:solidFill>
              <a:srgbClr val="FF0000"/>
            </a:solidFill>
          </a:ln>
          <a:extLst/>
        </p:spPr>
        <p:txBody>
          <a:bodyPr anchor="ctr" anchorCtr="0">
            <a:noAutofit/>
          </a:bodyPr>
          <a:lstStyle/>
          <a:p>
            <a:pPr>
              <a:lnSpc>
                <a:spcPct val="150000"/>
              </a:lnSpc>
            </a:pPr>
            <a:r>
              <a:rPr lang="zh-CN" altLang="en-US" sz="1600" dirty="0" smtClean="0">
                <a:latin typeface="微软雅黑" pitchFamily="34" charset="-122"/>
                <a:ea typeface="微软雅黑" pitchFamily="34" charset="-122"/>
              </a:rPr>
              <a:t>绝缘水平直接影响人员和设备安全。</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绝缘水平不等同于测量范围。</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绝缘水平应以设备最高电压为依据。</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例：绝缘水平适用于</a:t>
            </a:r>
            <a:r>
              <a:rPr lang="en-US" altLang="zh-CN" sz="1600" dirty="0" smtClean="0">
                <a:latin typeface="微软雅黑" pitchFamily="34" charset="-122"/>
                <a:ea typeface="微软雅黑" pitchFamily="34" charset="-122"/>
              </a:rPr>
              <a:t>6kV</a:t>
            </a:r>
            <a:r>
              <a:rPr lang="zh-CN" altLang="en-US" sz="1600" dirty="0" smtClean="0">
                <a:latin typeface="微软雅黑" pitchFamily="34" charset="-122"/>
                <a:ea typeface="微软雅黑" pitchFamily="34" charset="-122"/>
              </a:rPr>
              <a:t>测量的变频电量变送器，不能用于</a:t>
            </a:r>
            <a:r>
              <a:rPr lang="en-US" altLang="zh-CN" sz="1600" dirty="0" smtClean="0">
                <a:latin typeface="微软雅黑" pitchFamily="34" charset="-122"/>
                <a:ea typeface="微软雅黑" pitchFamily="34" charset="-122"/>
              </a:rPr>
              <a:t>10kV</a:t>
            </a:r>
            <a:r>
              <a:rPr lang="zh-CN" altLang="en-US" sz="1600" dirty="0" smtClean="0">
                <a:latin typeface="微软雅黑" pitchFamily="34" charset="-122"/>
                <a:ea typeface="微软雅黑" pitchFamily="34" charset="-122"/>
              </a:rPr>
              <a:t>三相系统的相电压（</a:t>
            </a:r>
            <a:r>
              <a:rPr lang="en-US" altLang="zh-CN" sz="1600" dirty="0" smtClean="0">
                <a:latin typeface="微软雅黑" pitchFamily="34" charset="-122"/>
                <a:ea typeface="微软雅黑" pitchFamily="34" charset="-122"/>
              </a:rPr>
              <a:t>6kV</a:t>
            </a:r>
            <a:r>
              <a:rPr lang="zh-CN" altLang="en-US" sz="1600" dirty="0" smtClean="0">
                <a:latin typeface="微软雅黑" pitchFamily="34" charset="-122"/>
                <a:ea typeface="微软雅黑" pitchFamily="34" charset="-122"/>
              </a:rPr>
              <a:t>）测量，原因是三相系统故障时，相电压可能变为线电压！</a:t>
            </a:r>
            <a:endParaRPr lang="en-US" altLang="zh-CN" sz="1600" dirty="0" smtClean="0">
              <a:latin typeface="微软雅黑" pitchFamily="34" charset="-122"/>
              <a:ea typeface="微软雅黑" pitchFamily="34" charset="-122"/>
            </a:endParaRPr>
          </a:p>
        </p:txBody>
      </p:sp>
      <p:sp>
        <p:nvSpPr>
          <p:cNvPr id="16388" name="Text Box 4"/>
          <p:cNvSpPr txBox="1">
            <a:spLocks noChangeArrowheads="1"/>
          </p:cNvSpPr>
          <p:nvPr/>
        </p:nvSpPr>
        <p:spPr bwMode="auto">
          <a:xfrm>
            <a:off x="720725" y="1743062"/>
            <a:ext cx="3338513" cy="2974987"/>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r>
              <a:rPr lang="zh-CN" altLang="en-US" sz="3600" b="1" dirty="0" smtClean="0">
                <a:solidFill>
                  <a:schemeClr val="bg1"/>
                </a:solidFill>
                <a:latin typeface="微软雅黑" pitchFamily="34" charset="-122"/>
                <a:ea typeface="微软雅黑" pitchFamily="34" charset="-122"/>
              </a:rPr>
              <a:t>绝缘水平决定使用</a:t>
            </a:r>
            <a:endParaRPr lang="zh-CN" altLang="en-US" sz="3600" b="1" dirty="0">
              <a:solidFill>
                <a:schemeClr val="bg1"/>
              </a:solidFill>
              <a:latin typeface="微软雅黑" pitchFamily="34" charset="-122"/>
              <a:ea typeface="微软雅黑" pitchFamily="34" charset="-122"/>
            </a:endParaRPr>
          </a:p>
        </p:txBody>
      </p:sp>
      <p:sp>
        <p:nvSpPr>
          <p:cNvPr id="16389" name="矩形 5"/>
          <p:cNvSpPr>
            <a:spLocks noChangeArrowheads="1"/>
          </p:cNvSpPr>
          <p:nvPr/>
        </p:nvSpPr>
        <p:spPr bwMode="auto">
          <a:xfrm>
            <a:off x="971519" y="3646479"/>
            <a:ext cx="3214710"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11500" b="1" dirty="0" smtClean="0">
                <a:solidFill>
                  <a:srgbClr val="FF0000"/>
                </a:solidFill>
                <a:latin typeface="微软雅黑" pitchFamily="34" charset="-122"/>
                <a:ea typeface="微软雅黑" pitchFamily="34" charset="-122"/>
              </a:rPr>
              <a:t>安全</a:t>
            </a:r>
            <a:endParaRPr lang="zh-CN" altLang="en-US" sz="115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dirty="0" smtClean="0">
                <a:solidFill>
                  <a:srgbClr val="FF0000"/>
                </a:solidFill>
              </a:rPr>
              <a:t>其它</a:t>
            </a:r>
          </a:p>
        </p:txBody>
      </p:sp>
      <p:sp>
        <p:nvSpPr>
          <p:cNvPr id="16387" name="Rectangle 3"/>
          <p:cNvSpPr>
            <a:spLocks noChangeArrowheads="1"/>
          </p:cNvSpPr>
          <p:nvPr/>
        </p:nvSpPr>
        <p:spPr bwMode="auto">
          <a:xfrm>
            <a:off x="4186238" y="1743062"/>
            <a:ext cx="5857907" cy="2974987"/>
          </a:xfrm>
          <a:prstGeom prst="rect">
            <a:avLst/>
          </a:prstGeom>
          <a:solidFill>
            <a:schemeClr val="bg1"/>
          </a:solidFill>
          <a:ln>
            <a:solidFill>
              <a:srgbClr val="FF0000"/>
            </a:solidFill>
          </a:ln>
          <a:extLst/>
        </p:spPr>
        <p:txBody>
          <a:bodyPr anchor="ctr" anchorCtr="0">
            <a:noAutofit/>
          </a:bodyPr>
          <a:lstStyle/>
          <a:p>
            <a:pPr>
              <a:lnSpc>
                <a:spcPct val="150000"/>
              </a:lnSpc>
            </a:pPr>
            <a:r>
              <a:rPr lang="zh-CN" altLang="en-US" sz="1600" dirty="0" smtClean="0">
                <a:latin typeface="微软雅黑" pitchFamily="34" charset="-122"/>
                <a:ea typeface="微软雅黑" pitchFamily="34" charset="-122"/>
              </a:rPr>
              <a:t>电磁兼容、环境适应性、设备平均无故障时间等参照同类测量仪器！</a:t>
            </a:r>
            <a:endParaRPr lang="en-US" altLang="zh-CN" sz="1600" dirty="0" smtClean="0">
              <a:latin typeface="微软雅黑" pitchFamily="34" charset="-122"/>
              <a:ea typeface="微软雅黑" pitchFamily="34" charset="-122"/>
            </a:endParaRPr>
          </a:p>
        </p:txBody>
      </p:sp>
      <p:sp>
        <p:nvSpPr>
          <p:cNvPr id="16388" name="Text Box 4"/>
          <p:cNvSpPr txBox="1">
            <a:spLocks noChangeArrowheads="1"/>
          </p:cNvSpPr>
          <p:nvPr/>
        </p:nvSpPr>
        <p:spPr bwMode="auto">
          <a:xfrm>
            <a:off x="720725" y="1743062"/>
            <a:ext cx="3338513" cy="2974987"/>
          </a:xfrm>
          <a:prstGeom prst="rect">
            <a:avLst/>
          </a:prstGeom>
          <a:solidFill>
            <a:srgbClr val="BFB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endParaRPr lang="en-US" altLang="zh-CN" sz="3600" b="1" dirty="0" smtClean="0">
              <a:solidFill>
                <a:schemeClr val="bg1"/>
              </a:solidFill>
              <a:latin typeface="微软雅黑" pitchFamily="34" charset="-122"/>
              <a:ea typeface="微软雅黑" pitchFamily="34" charset="-122"/>
            </a:endParaRPr>
          </a:p>
          <a:p>
            <a:pPr eaLnBrk="1" hangingPunct="1"/>
            <a:r>
              <a:rPr lang="zh-CN" altLang="en-US" sz="3600" b="1" dirty="0" smtClean="0">
                <a:solidFill>
                  <a:schemeClr val="bg1"/>
                </a:solidFill>
                <a:latin typeface="微软雅黑" pitchFamily="34" charset="-122"/>
                <a:ea typeface="微软雅黑" pitchFamily="34" charset="-122"/>
              </a:rPr>
              <a:t>参照同类测量仪器</a:t>
            </a:r>
            <a:endParaRPr lang="zh-CN" altLang="en-US" sz="3600" b="1" dirty="0">
              <a:solidFill>
                <a:schemeClr val="bg1"/>
              </a:solidFill>
              <a:latin typeface="微软雅黑" pitchFamily="34" charset="-122"/>
              <a:ea typeface="微软雅黑" pitchFamily="34" charset="-122"/>
            </a:endParaRPr>
          </a:p>
        </p:txBody>
      </p:sp>
      <p:sp>
        <p:nvSpPr>
          <p:cNvPr id="16389" name="矩形 5"/>
          <p:cNvSpPr>
            <a:spLocks noChangeArrowheads="1"/>
          </p:cNvSpPr>
          <p:nvPr/>
        </p:nvSpPr>
        <p:spPr bwMode="auto">
          <a:xfrm>
            <a:off x="828643" y="2028814"/>
            <a:ext cx="321471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7200" b="1" dirty="0" smtClean="0">
                <a:solidFill>
                  <a:srgbClr val="FF0000"/>
                </a:solidFill>
                <a:latin typeface="微软雅黑" pitchFamily="34" charset="-122"/>
                <a:ea typeface="微软雅黑" pitchFamily="34" charset="-122"/>
              </a:rPr>
              <a:t>其它</a:t>
            </a:r>
            <a:endParaRPr lang="zh-CN" altLang="en-US" sz="72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4246675"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项目来源</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zh-CN" altLang="en-US" sz="2800" b="1" dirty="0" smtClean="0">
                <a:solidFill>
                  <a:schemeClr val="tx1">
                    <a:lumMod val="50000"/>
                    <a:lumOff val="50000"/>
                  </a:schemeClr>
                </a:solidFill>
                <a:latin typeface="微软雅黑" pitchFamily="34" charset="-122"/>
                <a:ea typeface="微软雅黑" pitchFamily="34" charset="-122"/>
              </a:rPr>
              <a:t>湘质监函</a:t>
            </a:r>
            <a:r>
              <a:rPr lang="en-US" altLang="zh-CN" sz="2800" b="1" dirty="0" smtClean="0">
                <a:solidFill>
                  <a:schemeClr val="tx1">
                    <a:lumMod val="50000"/>
                    <a:lumOff val="50000"/>
                  </a:schemeClr>
                </a:solidFill>
                <a:latin typeface="微软雅黑" pitchFamily="34" charset="-122"/>
                <a:ea typeface="微软雅黑" pitchFamily="34" charset="-122"/>
              </a:rPr>
              <a:t>〔2011〕261</a:t>
            </a:r>
            <a:r>
              <a:rPr lang="zh-CN" altLang="en-US" sz="2800" b="1" dirty="0" smtClean="0">
                <a:solidFill>
                  <a:schemeClr val="tx1">
                    <a:lumMod val="50000"/>
                    <a:lumOff val="50000"/>
                  </a:schemeClr>
                </a:solidFill>
                <a:latin typeface="微软雅黑" pitchFamily="34" charset="-122"/>
                <a:ea typeface="微软雅黑" pitchFamily="34" charset="-122"/>
              </a:rPr>
              <a:t>号</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a:solidFill>
                  <a:srgbClr val="FF0000"/>
                </a:solidFill>
                <a:latin typeface="Latha" pitchFamily="34" charset="0"/>
                <a:cs typeface="Latha" pitchFamily="34" charset="0"/>
              </a:rPr>
              <a:t>[</a:t>
            </a:r>
            <a:r>
              <a:rPr lang="en-US" altLang="zh-CN" sz="17300" dirty="0">
                <a:solidFill>
                  <a:srgbClr val="FF0000"/>
                </a:solidFill>
                <a:latin typeface="FrankRuehl" pitchFamily="34" charset="-79"/>
                <a:cs typeface="FrankRuehl" pitchFamily="34" charset="-79"/>
              </a:rPr>
              <a:t>1</a:t>
            </a:r>
            <a:r>
              <a:rPr lang="en-US" altLang="zh-CN" sz="17300" dirty="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4801314"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征求意见情况</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zh-CN" altLang="en-US" sz="2800" b="1" dirty="0" smtClean="0">
                <a:solidFill>
                  <a:schemeClr val="tx1">
                    <a:lumMod val="50000"/>
                    <a:lumOff val="50000"/>
                  </a:schemeClr>
                </a:solidFill>
                <a:latin typeface="微软雅黑" pitchFamily="34" charset="-122"/>
                <a:ea typeface="微软雅黑" pitchFamily="34" charset="-122"/>
              </a:rPr>
              <a:t>院校、研究院所、企业</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7</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lang="zh-CN" altLang="en-US" dirty="0" smtClean="0">
                <a:solidFill>
                  <a:srgbClr val="FF0000"/>
                </a:solidFill>
              </a:rPr>
              <a:t>征求意见情况</a:t>
            </a:r>
          </a:p>
        </p:txBody>
      </p:sp>
      <p:sp>
        <p:nvSpPr>
          <p:cNvPr id="6" name="矩形 5"/>
          <p:cNvSpPr/>
          <p:nvPr/>
        </p:nvSpPr>
        <p:spPr>
          <a:xfrm>
            <a:off x="687388" y="1485215"/>
            <a:ext cx="4256293" cy="461665"/>
          </a:xfrm>
          <a:prstGeom prst="rect">
            <a:avLst/>
          </a:prstGeom>
        </p:spPr>
        <p:txBody>
          <a:bodyPr wrap="none">
            <a:spAutoFit/>
          </a:bodyPr>
          <a:lstStyle/>
          <a:p>
            <a:pPr fontAlgn="auto">
              <a:spcBef>
                <a:spcPts val="0"/>
              </a:spcBef>
              <a:spcAft>
                <a:spcPts val="0"/>
              </a:spcAft>
              <a:defRPr/>
            </a:pPr>
            <a:r>
              <a:rPr lang="en-US" altLang="zh-CN" sz="2400" b="1" dirty="0" smtClean="0">
                <a:solidFill>
                  <a:srgbClr val="FF0000"/>
                </a:solidFill>
                <a:latin typeface="微软雅黑" pitchFamily="34" charset="-122"/>
                <a:ea typeface="微软雅黑" pitchFamily="34" charset="-122"/>
              </a:rPr>
              <a:t>10</a:t>
            </a:r>
            <a:r>
              <a:rPr lang="zh-CN" altLang="en-US" sz="2400" b="1" dirty="0" smtClean="0">
                <a:solidFill>
                  <a:schemeClr val="tx1">
                    <a:lumMod val="50000"/>
                    <a:lumOff val="50000"/>
                  </a:schemeClr>
                </a:solidFill>
                <a:latin typeface="微软雅黑" pitchFamily="34" charset="-122"/>
                <a:ea typeface="微软雅黑" pitchFamily="34" charset="-122"/>
              </a:rPr>
              <a:t>余家院校、研究院所、企业</a:t>
            </a:r>
            <a:endParaRPr lang="zh-CN" altLang="en-US" sz="2400" b="1" dirty="0">
              <a:solidFill>
                <a:schemeClr val="tx1">
                  <a:lumMod val="50000"/>
                  <a:lumOff val="50000"/>
                </a:schemeClr>
              </a:solidFill>
              <a:latin typeface="微软雅黑" pitchFamily="34" charset="-122"/>
              <a:ea typeface="微软雅黑" pitchFamily="34" charset="-122"/>
            </a:endParaRPr>
          </a:p>
        </p:txBody>
      </p:sp>
      <p:sp>
        <p:nvSpPr>
          <p:cNvPr id="3" name="矩形 2"/>
          <p:cNvSpPr/>
          <p:nvPr/>
        </p:nvSpPr>
        <p:spPr>
          <a:xfrm>
            <a:off x="687388" y="2261764"/>
            <a:ext cx="8928129" cy="338554"/>
          </a:xfrm>
          <a:prstGeom prst="rect">
            <a:avLst/>
          </a:prstGeom>
        </p:spPr>
        <p:txBody>
          <a:bodyPr wrap="square">
            <a:spAutoFit/>
          </a:bodyPr>
          <a:lstStyle/>
          <a:p>
            <a:pPr fontAlgn="auto">
              <a:spcBef>
                <a:spcPts val="0"/>
              </a:spcBef>
              <a:spcAft>
                <a:spcPts val="0"/>
              </a:spcAft>
              <a:defRPr/>
            </a:pPr>
            <a:r>
              <a:rPr lang="zh-CN" altLang="en-US" sz="1600" b="1" dirty="0" smtClean="0">
                <a:solidFill>
                  <a:schemeClr val="bg1">
                    <a:lumMod val="65000"/>
                  </a:schemeClr>
                </a:solidFill>
                <a:latin typeface="微软雅黑" pitchFamily="34" charset="-122"/>
                <a:ea typeface="微软雅黑" pitchFamily="34" charset="-122"/>
              </a:rPr>
              <a:t>国防科技大学、湖南大学、国家高电压计量站、上海电科院、湘电集团、南车集团、天恒测控等</a:t>
            </a:r>
            <a:endParaRPr lang="zh-CN" altLang="en-US" sz="1600" b="1" dirty="0">
              <a:solidFill>
                <a:schemeClr val="bg1">
                  <a:lumMod val="65000"/>
                </a:schemeClr>
              </a:solidFill>
              <a:latin typeface="微软雅黑" pitchFamily="34" charset="-122"/>
              <a:ea typeface="微软雅黑" pitchFamily="34" charset="-122"/>
            </a:endParaRPr>
          </a:p>
        </p:txBody>
      </p:sp>
      <p:sp>
        <p:nvSpPr>
          <p:cNvPr id="16" name="矩形 15"/>
          <p:cNvSpPr/>
          <p:nvPr/>
        </p:nvSpPr>
        <p:spPr>
          <a:xfrm>
            <a:off x="685767" y="2814632"/>
            <a:ext cx="6072230" cy="2431435"/>
          </a:xfrm>
          <a:prstGeom prst="rect">
            <a:avLst/>
          </a:prstGeom>
        </p:spPr>
        <p:txBody>
          <a:bodyPr wrap="square">
            <a:spAutoFit/>
          </a:bodyPr>
          <a:lstStyle/>
          <a:p>
            <a:pPr fontAlgn="auto">
              <a:spcBef>
                <a:spcPts val="0"/>
              </a:spcBef>
              <a:spcAft>
                <a:spcPts val="0"/>
              </a:spcAft>
              <a:defRPr/>
            </a:pPr>
            <a:r>
              <a:rPr lang="zh-CN" altLang="en-US" sz="2400" b="1" dirty="0" smtClean="0">
                <a:solidFill>
                  <a:schemeClr val="tx1">
                    <a:lumMod val="50000"/>
                    <a:lumOff val="50000"/>
                  </a:schemeClr>
                </a:solidFill>
                <a:latin typeface="微软雅黑" pitchFamily="34" charset="-122"/>
                <a:ea typeface="微软雅黑" pitchFamily="34" charset="-122"/>
              </a:rPr>
              <a:t>收到</a:t>
            </a:r>
            <a:r>
              <a:rPr lang="en-US" altLang="zh-CN" sz="2400" b="1" dirty="0" smtClean="0">
                <a:solidFill>
                  <a:srgbClr val="FF0000"/>
                </a:solidFill>
                <a:latin typeface="微软雅黑" pitchFamily="34" charset="-122"/>
                <a:ea typeface="微软雅黑" pitchFamily="34" charset="-122"/>
              </a:rPr>
              <a:t>20</a:t>
            </a:r>
            <a:r>
              <a:rPr lang="zh-CN" altLang="en-US" sz="2400" b="1" dirty="0" smtClean="0">
                <a:solidFill>
                  <a:schemeClr val="tx1">
                    <a:lumMod val="50000"/>
                    <a:lumOff val="50000"/>
                  </a:schemeClr>
                </a:solidFill>
                <a:latin typeface="微软雅黑" pitchFamily="34" charset="-122"/>
                <a:ea typeface="微软雅黑" pitchFamily="34" charset="-122"/>
              </a:rPr>
              <a:t>余名专家提交的反馈意见和建议</a:t>
            </a:r>
            <a:endParaRPr lang="en-US" altLang="zh-CN" sz="2400" b="1" dirty="0" smtClean="0">
              <a:solidFill>
                <a:schemeClr val="tx1">
                  <a:lumMod val="50000"/>
                  <a:lumOff val="50000"/>
                </a:schemeClr>
              </a:solidFill>
              <a:latin typeface="微软雅黑" pitchFamily="34" charset="-122"/>
              <a:ea typeface="微软雅黑" pitchFamily="34" charset="-122"/>
            </a:endParaRPr>
          </a:p>
          <a:p>
            <a:pPr fontAlgn="auto">
              <a:spcBef>
                <a:spcPts val="0"/>
              </a:spcBef>
              <a:spcAft>
                <a:spcPts val="0"/>
              </a:spcAft>
              <a:defRPr/>
            </a:pPr>
            <a:r>
              <a:rPr lang="zh-CN" altLang="en-US" sz="1600" b="1" dirty="0" smtClean="0">
                <a:solidFill>
                  <a:schemeClr val="bg1">
                    <a:lumMod val="65000"/>
                  </a:schemeClr>
                </a:solidFill>
                <a:latin typeface="微软雅黑" pitchFamily="34" charset="-122"/>
                <a:ea typeface="微软雅黑" pitchFamily="34" charset="-122"/>
              </a:rPr>
              <a:t>分析仪</a:t>
            </a:r>
            <a:r>
              <a:rPr lang="en-US" altLang="zh-CN" sz="1600" b="1" dirty="0" smtClean="0">
                <a:solidFill>
                  <a:srgbClr val="FF0000"/>
                </a:solidFill>
                <a:latin typeface="微软雅黑" pitchFamily="34" charset="-122"/>
                <a:ea typeface="微软雅黑" pitchFamily="34" charset="-122"/>
              </a:rPr>
              <a:t>62</a:t>
            </a:r>
            <a:r>
              <a:rPr lang="zh-CN" altLang="en-US" sz="1600" b="1" dirty="0" smtClean="0">
                <a:solidFill>
                  <a:schemeClr val="bg1">
                    <a:lumMod val="65000"/>
                  </a:schemeClr>
                </a:solidFill>
                <a:latin typeface="微软雅黑" pitchFamily="34" charset="-122"/>
                <a:ea typeface="微软雅黑" pitchFamily="34" charset="-122"/>
              </a:rPr>
              <a:t>条；</a:t>
            </a:r>
            <a:endParaRPr lang="en-US" altLang="zh-CN" sz="1600" b="1" dirty="0" smtClean="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en-US" altLang="zh-CN" sz="1600" b="1" dirty="0" smtClean="0">
                <a:solidFill>
                  <a:srgbClr val="FF0000"/>
                </a:solidFill>
                <a:latin typeface="微软雅黑" pitchFamily="34" charset="-122"/>
                <a:ea typeface="微软雅黑" pitchFamily="34" charset="-122"/>
              </a:rPr>
              <a:t>51</a:t>
            </a:r>
            <a:r>
              <a:rPr lang="zh-CN" altLang="en-US" sz="1600" b="1" dirty="0" smtClean="0">
                <a:solidFill>
                  <a:schemeClr val="bg1">
                    <a:lumMod val="65000"/>
                  </a:schemeClr>
                </a:solidFill>
                <a:latin typeface="微软雅黑" pitchFamily="34" charset="-122"/>
                <a:ea typeface="微软雅黑" pitchFamily="34" charset="-122"/>
              </a:rPr>
              <a:t>条采纳</a:t>
            </a:r>
            <a:endParaRPr lang="en-US" altLang="zh-CN" sz="1600" b="1" dirty="0" smtClean="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en-US" altLang="zh-CN" sz="1600" b="1" dirty="0" smtClean="0">
                <a:solidFill>
                  <a:srgbClr val="FF0000"/>
                </a:solidFill>
                <a:latin typeface="微软雅黑" pitchFamily="34" charset="-122"/>
                <a:ea typeface="微软雅黑" pitchFamily="34" charset="-122"/>
              </a:rPr>
              <a:t>4</a:t>
            </a:r>
            <a:r>
              <a:rPr lang="zh-CN" altLang="en-US" sz="1600" b="1" dirty="0" smtClean="0">
                <a:solidFill>
                  <a:schemeClr val="bg1">
                    <a:lumMod val="65000"/>
                  </a:schemeClr>
                </a:solidFill>
                <a:latin typeface="微软雅黑" pitchFamily="34" charset="-122"/>
                <a:ea typeface="微软雅黑" pitchFamily="34" charset="-122"/>
              </a:rPr>
              <a:t>条基本采纳</a:t>
            </a:r>
            <a:endParaRPr lang="en-US" altLang="zh-CN" sz="1600" b="1" dirty="0" smtClean="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en-US" altLang="zh-CN" sz="1600" b="1" dirty="0" smtClean="0">
                <a:solidFill>
                  <a:srgbClr val="FF0000"/>
                </a:solidFill>
                <a:latin typeface="微软雅黑" pitchFamily="34" charset="-122"/>
                <a:ea typeface="微软雅黑" pitchFamily="34" charset="-122"/>
              </a:rPr>
              <a:t>7</a:t>
            </a:r>
            <a:r>
              <a:rPr lang="zh-CN" altLang="en-US" sz="1600" b="1" dirty="0" smtClean="0">
                <a:solidFill>
                  <a:schemeClr val="bg1">
                    <a:lumMod val="65000"/>
                  </a:schemeClr>
                </a:solidFill>
                <a:latin typeface="微软雅黑" pitchFamily="34" charset="-122"/>
                <a:ea typeface="微软雅黑" pitchFamily="34" charset="-122"/>
              </a:rPr>
              <a:t>条不采纳</a:t>
            </a:r>
            <a:endParaRPr lang="en-US" altLang="zh-CN" sz="1600" b="1" dirty="0" smtClean="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zh-CN" altLang="en-US" sz="1600" b="1" dirty="0" smtClean="0">
                <a:solidFill>
                  <a:schemeClr val="bg1">
                    <a:lumMod val="65000"/>
                  </a:schemeClr>
                </a:solidFill>
                <a:latin typeface="微软雅黑" pitchFamily="34" charset="-122"/>
                <a:ea typeface="微软雅黑" pitchFamily="34" charset="-122"/>
              </a:rPr>
              <a:t>测量用变送器</a:t>
            </a:r>
            <a:r>
              <a:rPr lang="en-US" altLang="zh-CN" sz="1600" b="1" dirty="0" smtClean="0">
                <a:solidFill>
                  <a:srgbClr val="FF0000"/>
                </a:solidFill>
                <a:latin typeface="微软雅黑" pitchFamily="34" charset="-122"/>
                <a:ea typeface="微软雅黑" pitchFamily="34" charset="-122"/>
              </a:rPr>
              <a:t>60</a:t>
            </a:r>
            <a:r>
              <a:rPr lang="zh-CN" altLang="en-US" sz="1600" b="1" dirty="0" smtClean="0">
                <a:solidFill>
                  <a:schemeClr val="bg1">
                    <a:lumMod val="65000"/>
                  </a:schemeClr>
                </a:solidFill>
                <a:latin typeface="微软雅黑" pitchFamily="34" charset="-122"/>
                <a:ea typeface="微软雅黑" pitchFamily="34" charset="-122"/>
              </a:rPr>
              <a:t>条；</a:t>
            </a:r>
            <a:endParaRPr lang="en-US" altLang="zh-CN" sz="1600" b="1" dirty="0" smtClean="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en-US" altLang="zh-CN" sz="1600" b="1" dirty="0" smtClean="0">
                <a:solidFill>
                  <a:srgbClr val="FF0000"/>
                </a:solidFill>
                <a:latin typeface="微软雅黑" pitchFamily="34" charset="-122"/>
                <a:ea typeface="微软雅黑" pitchFamily="34" charset="-122"/>
              </a:rPr>
              <a:t>42</a:t>
            </a:r>
            <a:r>
              <a:rPr lang="zh-CN" altLang="en-US" sz="1600" b="1" dirty="0" smtClean="0">
                <a:solidFill>
                  <a:schemeClr val="bg1">
                    <a:lumMod val="65000"/>
                  </a:schemeClr>
                </a:solidFill>
                <a:latin typeface="微软雅黑" pitchFamily="34" charset="-122"/>
                <a:ea typeface="微软雅黑" pitchFamily="34" charset="-122"/>
              </a:rPr>
              <a:t>条采纳</a:t>
            </a:r>
            <a:endParaRPr lang="en-US" altLang="zh-CN" sz="1600" b="1" dirty="0" smtClean="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en-US" altLang="zh-CN" sz="1600" b="1" dirty="0" smtClean="0">
                <a:solidFill>
                  <a:srgbClr val="FF0000"/>
                </a:solidFill>
                <a:latin typeface="微软雅黑" pitchFamily="34" charset="-122"/>
                <a:ea typeface="微软雅黑" pitchFamily="34" charset="-122"/>
              </a:rPr>
              <a:t>4</a:t>
            </a:r>
            <a:r>
              <a:rPr lang="zh-CN" altLang="en-US" sz="1600" b="1" dirty="0" smtClean="0">
                <a:solidFill>
                  <a:schemeClr val="bg1">
                    <a:lumMod val="65000"/>
                  </a:schemeClr>
                </a:solidFill>
                <a:latin typeface="微软雅黑" pitchFamily="34" charset="-122"/>
                <a:ea typeface="微软雅黑" pitchFamily="34" charset="-122"/>
              </a:rPr>
              <a:t>条基本采纳</a:t>
            </a:r>
          </a:p>
          <a:p>
            <a:pPr fontAlgn="auto">
              <a:spcBef>
                <a:spcPts val="0"/>
              </a:spcBef>
              <a:spcAft>
                <a:spcPts val="0"/>
              </a:spcAft>
              <a:defRPr/>
            </a:pPr>
            <a:r>
              <a:rPr lang="en-US" altLang="zh-CN" sz="1600" b="1" dirty="0" smtClean="0">
                <a:solidFill>
                  <a:srgbClr val="FF0000"/>
                </a:solidFill>
                <a:latin typeface="微软雅黑" pitchFamily="34" charset="-122"/>
                <a:ea typeface="微软雅黑" pitchFamily="34" charset="-122"/>
              </a:rPr>
              <a:t>12</a:t>
            </a:r>
            <a:r>
              <a:rPr lang="zh-CN" altLang="en-US" sz="1600" b="1" dirty="0" smtClean="0">
                <a:solidFill>
                  <a:schemeClr val="bg1">
                    <a:lumMod val="65000"/>
                  </a:schemeClr>
                </a:solidFill>
                <a:latin typeface="微软雅黑" pitchFamily="34" charset="-122"/>
                <a:ea typeface="微软雅黑" pitchFamily="34" charset="-122"/>
              </a:rPr>
              <a:t>条不采纳</a:t>
            </a:r>
            <a:endParaRPr lang="zh-CN" altLang="en-US" sz="1600" b="1" dirty="0">
              <a:solidFill>
                <a:schemeClr val="bg1">
                  <a:lumMod val="65000"/>
                </a:schemeClr>
              </a:solidFill>
              <a:latin typeface="微软雅黑" pitchFamily="34" charset="-122"/>
              <a:ea typeface="微软雅黑" pitchFamily="34" charset="-122"/>
            </a:endParaRPr>
          </a:p>
        </p:txBody>
      </p:sp>
      <p:sp>
        <p:nvSpPr>
          <p:cNvPr id="7" name="矩形 6"/>
          <p:cNvSpPr/>
          <p:nvPr/>
        </p:nvSpPr>
        <p:spPr>
          <a:xfrm>
            <a:off x="685767" y="5457838"/>
            <a:ext cx="9429816" cy="923330"/>
          </a:xfrm>
          <a:prstGeom prst="rect">
            <a:avLst/>
          </a:prstGeom>
        </p:spPr>
        <p:txBody>
          <a:bodyPr wrap="square">
            <a:spAutoFit/>
          </a:bodyPr>
          <a:lstStyle/>
          <a:p>
            <a:pPr fontAlgn="auto">
              <a:spcBef>
                <a:spcPts val="0"/>
              </a:spcBef>
              <a:spcAft>
                <a:spcPts val="0"/>
              </a:spcAft>
              <a:defRPr/>
            </a:pPr>
            <a:r>
              <a:rPr lang="zh-CN" altLang="en-US" sz="1800" b="1" dirty="0" smtClean="0">
                <a:solidFill>
                  <a:schemeClr val="tx1">
                    <a:lumMod val="50000"/>
                    <a:lumOff val="50000"/>
                  </a:schemeClr>
                </a:solidFill>
                <a:latin typeface="微软雅黑" pitchFamily="34" charset="-122"/>
                <a:ea typeface="微软雅黑" pitchFamily="34" charset="-122"/>
              </a:rPr>
              <a:t>详见：</a:t>
            </a:r>
            <a:endParaRPr lang="en-US" altLang="zh-CN" sz="1800" b="1" dirty="0" smtClean="0">
              <a:solidFill>
                <a:schemeClr val="tx1">
                  <a:lumMod val="50000"/>
                  <a:lumOff val="50000"/>
                </a:schemeClr>
              </a:solidFill>
              <a:latin typeface="微软雅黑" pitchFamily="34" charset="-122"/>
              <a:ea typeface="微软雅黑" pitchFamily="34" charset="-122"/>
            </a:endParaRPr>
          </a:p>
          <a:p>
            <a:pPr fontAlgn="auto">
              <a:spcBef>
                <a:spcPts val="0"/>
              </a:spcBef>
              <a:spcAft>
                <a:spcPts val="0"/>
              </a:spcAft>
              <a:defRPr/>
            </a:pPr>
            <a:r>
              <a:rPr lang="en-US" altLang="zh-CN" sz="1800" b="1" dirty="0" smtClean="0">
                <a:solidFill>
                  <a:schemeClr val="tx1">
                    <a:lumMod val="50000"/>
                    <a:lumOff val="50000"/>
                  </a:schemeClr>
                </a:solidFill>
                <a:latin typeface="微软雅黑" pitchFamily="34" charset="-122"/>
                <a:ea typeface="微软雅黑" pitchFamily="34" charset="-122"/>
              </a:rPr>
              <a:t>《</a:t>
            </a:r>
            <a:r>
              <a:rPr lang="zh-CN" altLang="en-US" sz="1800" b="1" dirty="0" smtClean="0">
                <a:solidFill>
                  <a:schemeClr val="tx1">
                    <a:lumMod val="50000"/>
                    <a:lumOff val="50000"/>
                  </a:schemeClr>
                </a:solidFill>
                <a:latin typeface="微软雅黑" pitchFamily="34" charset="-122"/>
                <a:ea typeface="微软雅黑" pitchFamily="34" charset="-122"/>
              </a:rPr>
              <a:t> </a:t>
            </a:r>
            <a:r>
              <a:rPr lang="en-US" altLang="zh-CN" sz="1800" b="1" dirty="0" smtClean="0">
                <a:solidFill>
                  <a:schemeClr val="tx1">
                    <a:lumMod val="50000"/>
                    <a:lumOff val="50000"/>
                  </a:schemeClr>
                </a:solidFill>
                <a:latin typeface="微软雅黑" pitchFamily="34" charset="-122"/>
                <a:ea typeface="微软雅黑" pitchFamily="34" charset="-122"/>
              </a:rPr>
              <a:t>4.1</a:t>
            </a:r>
            <a:r>
              <a:rPr lang="zh-CN" altLang="en-US" sz="1800" b="1" dirty="0" smtClean="0">
                <a:solidFill>
                  <a:schemeClr val="tx1">
                    <a:lumMod val="50000"/>
                    <a:lumOff val="50000"/>
                  </a:schemeClr>
                </a:solidFill>
                <a:latin typeface="微软雅黑" pitchFamily="34" charset="-122"/>
                <a:ea typeface="微软雅黑" pitchFamily="34" charset="-122"/>
              </a:rPr>
              <a:t>变频电量测量仪器 测量用变送器征求意见汇总及反馈处理意见表</a:t>
            </a:r>
            <a:r>
              <a:rPr lang="en-US" altLang="zh-CN" sz="1800" b="1" dirty="0" smtClean="0">
                <a:solidFill>
                  <a:schemeClr val="tx1">
                    <a:lumMod val="50000"/>
                    <a:lumOff val="50000"/>
                  </a:schemeClr>
                </a:solidFill>
                <a:latin typeface="微软雅黑" pitchFamily="34" charset="-122"/>
                <a:ea typeface="微软雅黑" pitchFamily="34" charset="-122"/>
              </a:rPr>
              <a:t>》</a:t>
            </a:r>
          </a:p>
          <a:p>
            <a:pPr fontAlgn="auto">
              <a:spcBef>
                <a:spcPts val="0"/>
              </a:spcBef>
              <a:spcAft>
                <a:spcPts val="0"/>
              </a:spcAft>
              <a:defRPr/>
            </a:pPr>
            <a:r>
              <a:rPr lang="en-US" altLang="zh-CN" sz="1800" b="1" dirty="0" smtClean="0">
                <a:solidFill>
                  <a:schemeClr val="tx1">
                    <a:lumMod val="50000"/>
                    <a:lumOff val="50000"/>
                  </a:schemeClr>
                </a:solidFill>
                <a:latin typeface="微软雅黑" pitchFamily="34" charset="-122"/>
                <a:ea typeface="微软雅黑" pitchFamily="34" charset="-122"/>
              </a:rPr>
              <a:t>《</a:t>
            </a:r>
            <a:r>
              <a:rPr lang="zh-CN" altLang="en-US" sz="1800" b="1" dirty="0" smtClean="0">
                <a:solidFill>
                  <a:schemeClr val="tx1">
                    <a:lumMod val="50000"/>
                    <a:lumOff val="50000"/>
                  </a:schemeClr>
                </a:solidFill>
                <a:latin typeface="微软雅黑" pitchFamily="34" charset="-122"/>
                <a:ea typeface="微软雅黑" pitchFamily="34" charset="-122"/>
              </a:rPr>
              <a:t> </a:t>
            </a:r>
            <a:r>
              <a:rPr lang="en-US" altLang="zh-CN" sz="1800" b="1" dirty="0" smtClean="0">
                <a:solidFill>
                  <a:schemeClr val="tx1">
                    <a:lumMod val="50000"/>
                    <a:lumOff val="50000"/>
                  </a:schemeClr>
                </a:solidFill>
                <a:latin typeface="微软雅黑" pitchFamily="34" charset="-122"/>
                <a:ea typeface="微软雅黑" pitchFamily="34" charset="-122"/>
              </a:rPr>
              <a:t>4.2</a:t>
            </a:r>
            <a:r>
              <a:rPr lang="zh-CN" altLang="en-US" sz="1800" b="1" dirty="0" smtClean="0">
                <a:solidFill>
                  <a:schemeClr val="tx1">
                    <a:lumMod val="50000"/>
                    <a:lumOff val="50000"/>
                  </a:schemeClr>
                </a:solidFill>
                <a:latin typeface="微软雅黑" pitchFamily="34" charset="-122"/>
                <a:ea typeface="微软雅黑" pitchFamily="34" charset="-122"/>
              </a:rPr>
              <a:t>变频电量测量仪器 分析仪征求意见汇总及反馈处理意见表</a:t>
            </a:r>
            <a:r>
              <a:rPr lang="en-US" altLang="zh-CN" sz="1800" b="1" dirty="0" smtClean="0">
                <a:solidFill>
                  <a:schemeClr val="tx1">
                    <a:lumMod val="50000"/>
                    <a:lumOff val="50000"/>
                  </a:schemeClr>
                </a:solidFill>
                <a:latin typeface="微软雅黑" pitchFamily="34" charset="-122"/>
                <a:ea typeface="微软雅黑" pitchFamily="34" charset="-122"/>
              </a:rPr>
              <a:t>》</a:t>
            </a:r>
            <a:endParaRPr lang="zh-CN" altLang="en-US" sz="1800" b="1" dirty="0">
              <a:solidFill>
                <a:schemeClr val="tx1">
                  <a:lumMod val="50000"/>
                  <a:lumOff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4801314"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试验验证</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en-US" altLang="zh-CN" sz="2800" b="1" dirty="0" smtClean="0">
                <a:solidFill>
                  <a:schemeClr val="tx1">
                    <a:lumMod val="50000"/>
                    <a:lumOff val="50000"/>
                  </a:schemeClr>
                </a:solidFill>
                <a:latin typeface="微软雅黑" pitchFamily="34" charset="-122"/>
                <a:ea typeface="微软雅黑" pitchFamily="34" charset="-122"/>
              </a:rPr>
              <a:t>WP4000</a:t>
            </a:r>
            <a:r>
              <a:rPr lang="zh-CN" altLang="en-US" sz="2800" b="1" dirty="0" smtClean="0">
                <a:solidFill>
                  <a:schemeClr val="tx1">
                    <a:lumMod val="50000"/>
                    <a:lumOff val="50000"/>
                  </a:schemeClr>
                </a:solidFill>
                <a:latin typeface="微软雅黑" pitchFamily="34" charset="-122"/>
                <a:ea typeface="微软雅黑" pitchFamily="34" charset="-122"/>
              </a:rPr>
              <a:t>、</a:t>
            </a:r>
            <a:r>
              <a:rPr lang="en-US" altLang="zh-CN" sz="2800" b="1" dirty="0" smtClean="0">
                <a:solidFill>
                  <a:schemeClr val="tx1">
                    <a:lumMod val="50000"/>
                    <a:lumOff val="50000"/>
                  </a:schemeClr>
                </a:solidFill>
                <a:latin typeface="微软雅黑" pitchFamily="34" charset="-122"/>
                <a:ea typeface="微软雅黑" pitchFamily="34" charset="-122"/>
              </a:rPr>
              <a:t>WT3000</a:t>
            </a:r>
            <a:r>
              <a:rPr lang="zh-CN" altLang="en-US" sz="2800" b="1" dirty="0" smtClean="0">
                <a:solidFill>
                  <a:schemeClr val="tx1">
                    <a:lumMod val="50000"/>
                    <a:lumOff val="50000"/>
                  </a:schemeClr>
                </a:solidFill>
                <a:latin typeface="微软雅黑" pitchFamily="34" charset="-122"/>
                <a:ea typeface="微软雅黑" pitchFamily="34" charset="-122"/>
              </a:rPr>
              <a:t>、</a:t>
            </a:r>
            <a:r>
              <a:rPr lang="en-US" altLang="zh-CN" sz="2800" b="1" dirty="0" smtClean="0">
                <a:solidFill>
                  <a:schemeClr val="tx1">
                    <a:lumMod val="50000"/>
                    <a:lumOff val="50000"/>
                  </a:schemeClr>
                </a:solidFill>
                <a:latin typeface="微软雅黑" pitchFamily="34" charset="-122"/>
                <a:ea typeface="微软雅黑" pitchFamily="34" charset="-122"/>
              </a:rPr>
              <a:t>LEM</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8</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smtClean="0">
                <a:solidFill>
                  <a:srgbClr val="FF0000"/>
                </a:solidFill>
              </a:rPr>
              <a:t>验证试验</a:t>
            </a:r>
            <a:endParaRPr lang="zh-CN" altLang="en-US" dirty="0">
              <a:solidFill>
                <a:srgbClr val="FF0000"/>
              </a:solidFill>
            </a:endParaRPr>
          </a:p>
        </p:txBody>
      </p:sp>
      <p:grpSp>
        <p:nvGrpSpPr>
          <p:cNvPr id="9" name="组合 12"/>
          <p:cNvGrpSpPr>
            <a:grpSpLocks/>
          </p:cNvGrpSpPr>
          <p:nvPr/>
        </p:nvGrpSpPr>
        <p:grpSpPr bwMode="auto">
          <a:xfrm>
            <a:off x="8126413" y="2463800"/>
            <a:ext cx="2295525" cy="4019550"/>
            <a:chOff x="416496" y="2204864"/>
            <a:chExt cx="2295525" cy="4020273"/>
          </a:xfrm>
        </p:grpSpPr>
        <p:sp>
          <p:nvSpPr>
            <p:cNvPr id="10" name="AutoShape 18"/>
            <p:cNvSpPr>
              <a:spLocks noChangeArrowheads="1"/>
            </p:cNvSpPr>
            <p:nvPr/>
          </p:nvSpPr>
          <p:spPr bwMode="auto">
            <a:xfrm>
              <a:off x="416496" y="2373137"/>
              <a:ext cx="2295525" cy="3852000"/>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13" name="AutoShape 19"/>
            <p:cNvSpPr>
              <a:spLocks noChangeArrowheads="1"/>
            </p:cNvSpPr>
            <p:nvPr/>
          </p:nvSpPr>
          <p:spPr bwMode="gray">
            <a:xfrm>
              <a:off x="632396" y="2230269"/>
              <a:ext cx="1863725" cy="287390"/>
            </a:xfrm>
            <a:prstGeom prst="roundRect">
              <a:avLst>
                <a:gd name="adj" fmla="val 50000"/>
              </a:avLst>
            </a:prstGeom>
            <a:solidFill>
              <a:schemeClr val="tx1">
                <a:lumMod val="65000"/>
                <a:lumOff val="35000"/>
              </a:schemeClr>
            </a:solidFill>
            <a:ln w="9525">
              <a:no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14" name="AutoShape 20"/>
            <p:cNvSpPr>
              <a:spLocks noChangeArrowheads="1"/>
            </p:cNvSpPr>
            <p:nvPr/>
          </p:nvSpPr>
          <p:spPr bwMode="auto">
            <a:xfrm flipH="1">
              <a:off x="2316734" y="2301702"/>
              <a:ext cx="71438"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6" name="AutoShape 21"/>
            <p:cNvSpPr>
              <a:spLocks noChangeArrowheads="1"/>
            </p:cNvSpPr>
            <p:nvPr/>
          </p:nvSpPr>
          <p:spPr bwMode="auto">
            <a:xfrm flipH="1">
              <a:off x="733996" y="2301702"/>
              <a:ext cx="73025"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8" name="Text Box 22"/>
            <p:cNvSpPr txBox="1">
              <a:spLocks noChangeArrowheads="1"/>
            </p:cNvSpPr>
            <p:nvPr/>
          </p:nvSpPr>
          <p:spPr bwMode="gray">
            <a:xfrm>
              <a:off x="1013454" y="2204864"/>
              <a:ext cx="1082348" cy="307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sz="1400" b="1" dirty="0" smtClean="0">
                  <a:solidFill>
                    <a:schemeClr val="bg1"/>
                  </a:solidFill>
                  <a:latin typeface="微软雅黑" pitchFamily="34" charset="-122"/>
                  <a:ea typeface="微软雅黑" pitchFamily="34" charset="-122"/>
                </a:rPr>
                <a:t>模拟量传输</a:t>
              </a:r>
              <a:endParaRPr lang="zh-CN" altLang="en-US" sz="1400" b="1" dirty="0">
                <a:solidFill>
                  <a:schemeClr val="bg1"/>
                </a:solidFill>
                <a:latin typeface="微软雅黑" pitchFamily="34" charset="-122"/>
                <a:ea typeface="微软雅黑" pitchFamily="34" charset="-122"/>
              </a:endParaRPr>
            </a:p>
          </p:txBody>
        </p:sp>
      </p:grpSp>
      <p:sp>
        <p:nvSpPr>
          <p:cNvPr id="19" name="Text Box 9"/>
          <p:cNvSpPr txBox="1">
            <a:spLocks noChangeArrowheads="1"/>
          </p:cNvSpPr>
          <p:nvPr/>
        </p:nvSpPr>
        <p:spPr bwMode="gray">
          <a:xfrm>
            <a:off x="630238" y="2025650"/>
            <a:ext cx="19446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spcBef>
                <a:spcPct val="50000"/>
              </a:spcBef>
            </a:pPr>
            <a:r>
              <a:rPr lang="en-US" altLang="zh-CN" sz="1800" b="1" dirty="0" smtClean="0">
                <a:solidFill>
                  <a:srgbClr val="FF0000"/>
                </a:solidFill>
                <a:latin typeface="微软雅黑" pitchFamily="34" charset="-122"/>
                <a:ea typeface="微软雅黑" pitchFamily="34" charset="-122"/>
              </a:rPr>
              <a:t>WP4000</a:t>
            </a:r>
            <a:endParaRPr lang="zh-CN" altLang="en-US" sz="1800" b="1" dirty="0">
              <a:solidFill>
                <a:srgbClr val="FF0000"/>
              </a:solidFill>
              <a:latin typeface="微软雅黑" pitchFamily="34" charset="-122"/>
              <a:ea typeface="微软雅黑" pitchFamily="34" charset="-122"/>
            </a:endParaRPr>
          </a:p>
        </p:txBody>
      </p:sp>
      <p:sp>
        <p:nvSpPr>
          <p:cNvPr id="20" name="Text Box 7"/>
          <p:cNvSpPr txBox="1">
            <a:spLocks noChangeArrowheads="1"/>
          </p:cNvSpPr>
          <p:nvPr/>
        </p:nvSpPr>
        <p:spPr bwMode="auto">
          <a:xfrm>
            <a:off x="540135" y="3145751"/>
            <a:ext cx="2055813" cy="1277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rnd">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标准规定的全部试验</a:t>
            </a:r>
            <a:endParaRPr lang="en-US" altLang="zh-CN" sz="1400" dirty="0" smtClean="0">
              <a:latin typeface="微软雅黑" pitchFamily="34" charset="-122"/>
              <a:ea typeface="微软雅黑" pitchFamily="34" charset="-122"/>
            </a:endParaRPr>
          </a:p>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全部满足</a:t>
            </a:r>
            <a:endParaRPr lang="en-US" altLang="zh-CN" sz="1400" dirty="0" smtClean="0">
              <a:latin typeface="微软雅黑" pitchFamily="34" charset="-122"/>
              <a:ea typeface="微软雅黑" pitchFamily="34" charset="-122"/>
            </a:endParaRPr>
          </a:p>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详见</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5.1</a:t>
            </a:r>
            <a:r>
              <a:rPr lang="zh-CN" altLang="en-US" sz="1400" dirty="0" smtClean="0">
                <a:latin typeface="微软雅黑" pitchFamily="34" charset="-122"/>
                <a:ea typeface="微软雅黑" pitchFamily="34" charset="-122"/>
              </a:rPr>
              <a:t>院检验报告</a:t>
            </a:r>
            <a:r>
              <a:rPr lang="en-US" altLang="zh-CN"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
        <p:nvSpPr>
          <p:cNvPr id="22" name="Text Box 10"/>
          <p:cNvSpPr txBox="1">
            <a:spLocks noChangeArrowheads="1"/>
          </p:cNvSpPr>
          <p:nvPr/>
        </p:nvSpPr>
        <p:spPr bwMode="gray">
          <a:xfrm>
            <a:off x="2900345" y="2025650"/>
            <a:ext cx="250033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spcBef>
                <a:spcPts val="0"/>
              </a:spcBef>
            </a:pPr>
            <a:r>
              <a:rPr lang="en-US" altLang="zh-CN" sz="1800" b="1" dirty="0" smtClean="0">
                <a:solidFill>
                  <a:srgbClr val="FF0000"/>
                </a:solidFill>
                <a:latin typeface="微软雅黑" pitchFamily="34" charset="-122"/>
                <a:ea typeface="微软雅黑" pitchFamily="34" charset="-122"/>
              </a:rPr>
              <a:t>SP</a:t>
            </a:r>
            <a:r>
              <a:rPr lang="zh-CN" altLang="en-US" sz="1800" b="1" dirty="0" smtClean="0">
                <a:solidFill>
                  <a:srgbClr val="FF0000"/>
                </a:solidFill>
                <a:latin typeface="微软雅黑" pitchFamily="34" charset="-122"/>
                <a:ea typeface="微软雅黑" pitchFamily="34" charset="-122"/>
              </a:rPr>
              <a:t>系列</a:t>
            </a:r>
            <a:endParaRPr lang="zh-CN" altLang="en-US" sz="1800" b="1" dirty="0">
              <a:solidFill>
                <a:srgbClr val="FF0000"/>
              </a:solidFill>
              <a:latin typeface="微软雅黑" pitchFamily="34" charset="-122"/>
              <a:ea typeface="微软雅黑" pitchFamily="34" charset="-122"/>
            </a:endParaRPr>
          </a:p>
        </p:txBody>
      </p:sp>
      <p:sp>
        <p:nvSpPr>
          <p:cNvPr id="23" name="Text Box 11"/>
          <p:cNvSpPr txBox="1">
            <a:spLocks noChangeArrowheads="1"/>
          </p:cNvSpPr>
          <p:nvPr/>
        </p:nvSpPr>
        <p:spPr bwMode="gray">
          <a:xfrm>
            <a:off x="5873750" y="2025650"/>
            <a:ext cx="18002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spcBef>
                <a:spcPct val="50000"/>
              </a:spcBef>
            </a:pPr>
            <a:r>
              <a:rPr lang="en-US" altLang="zh-CN" sz="1800" b="1" dirty="0" smtClean="0">
                <a:solidFill>
                  <a:srgbClr val="FF0000"/>
                </a:solidFill>
                <a:latin typeface="微软雅黑" pitchFamily="34" charset="-122"/>
                <a:ea typeface="微软雅黑" pitchFamily="34" charset="-122"/>
              </a:rPr>
              <a:t>WT3000</a:t>
            </a:r>
            <a:endParaRPr lang="zh-CN" altLang="en-US" sz="1800" b="1" dirty="0">
              <a:solidFill>
                <a:srgbClr val="FF0000"/>
              </a:solidFill>
              <a:latin typeface="微软雅黑" pitchFamily="34" charset="-122"/>
              <a:ea typeface="微软雅黑" pitchFamily="34" charset="-122"/>
            </a:endParaRPr>
          </a:p>
        </p:txBody>
      </p:sp>
      <p:sp>
        <p:nvSpPr>
          <p:cNvPr id="24" name="Text Box 12"/>
          <p:cNvSpPr txBox="1">
            <a:spLocks noChangeArrowheads="1"/>
          </p:cNvSpPr>
          <p:nvPr/>
        </p:nvSpPr>
        <p:spPr bwMode="gray">
          <a:xfrm>
            <a:off x="8332788" y="2025650"/>
            <a:ext cx="17113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spcBef>
                <a:spcPct val="50000"/>
              </a:spcBef>
            </a:pPr>
            <a:r>
              <a:rPr lang="en-US" altLang="zh-CN" sz="1800" b="1" dirty="0" smtClean="0">
                <a:solidFill>
                  <a:srgbClr val="FF0000"/>
                </a:solidFill>
                <a:latin typeface="微软雅黑" pitchFamily="34" charset="-122"/>
                <a:ea typeface="微软雅黑" pitchFamily="34" charset="-122"/>
              </a:rPr>
              <a:t>LEM</a:t>
            </a:r>
            <a:endParaRPr lang="zh-CN" altLang="en-US" sz="1800" b="1" dirty="0">
              <a:solidFill>
                <a:srgbClr val="FF0000"/>
              </a:solidFill>
              <a:latin typeface="微软雅黑" pitchFamily="34" charset="-122"/>
              <a:ea typeface="微软雅黑" pitchFamily="34" charset="-122"/>
            </a:endParaRPr>
          </a:p>
        </p:txBody>
      </p:sp>
      <p:sp>
        <p:nvSpPr>
          <p:cNvPr id="25" name="Text Box 19"/>
          <p:cNvSpPr txBox="1">
            <a:spLocks noChangeArrowheads="1"/>
          </p:cNvSpPr>
          <p:nvPr/>
        </p:nvSpPr>
        <p:spPr bwMode="auto">
          <a:xfrm>
            <a:off x="3005523" y="3145751"/>
            <a:ext cx="2035175" cy="1277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rnd">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标准规定的全部试验</a:t>
            </a:r>
            <a:endParaRPr lang="en-US" altLang="zh-CN" sz="1400" dirty="0" smtClean="0">
              <a:latin typeface="微软雅黑" pitchFamily="34" charset="-122"/>
              <a:ea typeface="微软雅黑" pitchFamily="34" charset="-122"/>
            </a:endParaRPr>
          </a:p>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全部满足</a:t>
            </a:r>
            <a:endParaRPr lang="en-US" altLang="zh-CN" sz="1400" dirty="0" smtClean="0">
              <a:latin typeface="微软雅黑" pitchFamily="34" charset="-122"/>
              <a:ea typeface="微软雅黑" pitchFamily="34" charset="-122"/>
            </a:endParaRPr>
          </a:p>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详见</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5.1</a:t>
            </a:r>
            <a:r>
              <a:rPr lang="zh-CN" altLang="en-US" sz="1400" dirty="0" smtClean="0">
                <a:latin typeface="微软雅黑" pitchFamily="34" charset="-122"/>
                <a:ea typeface="微软雅黑" pitchFamily="34" charset="-122"/>
              </a:rPr>
              <a:t>院检验报告</a:t>
            </a:r>
            <a:r>
              <a:rPr lang="en-US" altLang="zh-CN"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
        <p:nvSpPr>
          <p:cNvPr id="26" name="Text Box 20"/>
          <p:cNvSpPr txBox="1">
            <a:spLocks noChangeArrowheads="1"/>
          </p:cNvSpPr>
          <p:nvPr/>
        </p:nvSpPr>
        <p:spPr bwMode="auto">
          <a:xfrm>
            <a:off x="5535998" y="3145751"/>
            <a:ext cx="2293569" cy="1277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rnd">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准确度试验</a:t>
            </a:r>
            <a:endParaRPr lang="en-US" altLang="zh-CN" sz="1400" dirty="0" smtClean="0">
              <a:latin typeface="微软雅黑" pitchFamily="34" charset="-122"/>
              <a:ea typeface="微软雅黑" pitchFamily="34" charset="-122"/>
            </a:endParaRPr>
          </a:p>
          <a:p>
            <a:pPr marL="285750" indent="-285750" eaLnBrk="1" hangingPunct="1">
              <a:lnSpc>
                <a:spcPct val="150000"/>
              </a:lnSpc>
              <a:spcBef>
                <a:spcPct val="50000"/>
              </a:spcBef>
            </a:pPr>
            <a:r>
              <a:rPr lang="en-US" altLang="zh-CN" sz="1400" dirty="0" smtClean="0">
                <a:latin typeface="微软雅黑" pitchFamily="34" charset="-122"/>
                <a:ea typeface="微软雅黑" pitchFamily="34" charset="-122"/>
              </a:rPr>
              <a:t>16~400Hz</a:t>
            </a:r>
            <a:r>
              <a:rPr lang="zh-CN" altLang="en-US" sz="1400" dirty="0" smtClean="0">
                <a:latin typeface="微软雅黑" pitchFamily="34" charset="-122"/>
                <a:ea typeface="微软雅黑" pitchFamily="34" charset="-122"/>
              </a:rPr>
              <a:t>满足</a:t>
            </a:r>
            <a:endParaRPr lang="en-US" altLang="zh-CN" sz="1400" dirty="0" smtClean="0">
              <a:latin typeface="微软雅黑" pitchFamily="34" charset="-122"/>
              <a:ea typeface="微软雅黑" pitchFamily="34" charset="-122"/>
            </a:endParaRPr>
          </a:p>
          <a:p>
            <a:pPr marL="285750" indent="-285750" eaLnBrk="1" hangingPunct="1">
              <a:lnSpc>
                <a:spcPct val="150000"/>
              </a:lnSpc>
              <a:spcBef>
                <a:spcPct val="50000"/>
              </a:spcBef>
            </a:pPr>
            <a:r>
              <a:rPr lang="zh-CN" altLang="en-US" sz="1400" dirty="0" smtClean="0">
                <a:latin typeface="微软雅黑" pitchFamily="34" charset="-122"/>
                <a:ea typeface="微软雅黑" pitchFamily="34" charset="-122"/>
              </a:rPr>
              <a:t>详见</a:t>
            </a:r>
            <a:r>
              <a:rPr lang="en-US" altLang="zh-CN" sz="1400" dirty="0" smtClean="0">
                <a:latin typeface="微软雅黑" pitchFamily="34" charset="-122"/>
                <a:ea typeface="微软雅黑" pitchFamily="34" charset="-122"/>
              </a:rPr>
              <a:t>《5.2</a:t>
            </a:r>
            <a:r>
              <a:rPr lang="zh-CN" altLang="en-US" sz="1400" dirty="0" smtClean="0">
                <a:latin typeface="微软雅黑" pitchFamily="34" charset="-122"/>
                <a:ea typeface="微软雅黑" pitchFamily="34" charset="-122"/>
              </a:rPr>
              <a:t>对比测试报告</a:t>
            </a:r>
            <a:r>
              <a:rPr lang="en-US" altLang="zh-CN"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
        <p:nvSpPr>
          <p:cNvPr id="27" name="Text Box 21"/>
          <p:cNvSpPr txBox="1">
            <a:spLocks noChangeArrowheads="1"/>
          </p:cNvSpPr>
          <p:nvPr/>
        </p:nvSpPr>
        <p:spPr bwMode="auto">
          <a:xfrm>
            <a:off x="8186757" y="3145751"/>
            <a:ext cx="2214578" cy="3216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rnd">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spcBef>
                <a:spcPct val="50000"/>
              </a:spcBef>
            </a:pPr>
            <a:r>
              <a:rPr lang="zh-CN" altLang="en-US" sz="1400" dirty="0" smtClean="0">
                <a:latin typeface="微软雅黑" pitchFamily="34" charset="-122"/>
                <a:ea typeface="微软雅黑" pitchFamily="34" charset="-122"/>
              </a:rPr>
              <a:t>准确度试验</a:t>
            </a:r>
            <a:endParaRPr lang="en-US" altLang="zh-CN" sz="1400" dirty="0" smtClean="0">
              <a:latin typeface="微软雅黑" pitchFamily="34" charset="-122"/>
              <a:ea typeface="微软雅黑" pitchFamily="34" charset="-122"/>
            </a:endParaRPr>
          </a:p>
          <a:p>
            <a:pPr eaLnBrk="1" hangingPunct="1">
              <a:lnSpc>
                <a:spcPct val="150000"/>
              </a:lnSpc>
              <a:spcBef>
                <a:spcPct val="50000"/>
              </a:spcBef>
            </a:pPr>
            <a:r>
              <a:rPr lang="en-US" altLang="zh-CN" sz="1400" dirty="0" smtClean="0">
                <a:latin typeface="微软雅黑" pitchFamily="34" charset="-122"/>
                <a:ea typeface="微软雅黑" pitchFamily="34" charset="-122"/>
              </a:rPr>
              <a:t>16~500Hz</a:t>
            </a:r>
            <a:r>
              <a:rPr lang="zh-CN" altLang="en-US" sz="1400" dirty="0" smtClean="0">
                <a:latin typeface="微软雅黑" pitchFamily="34" charset="-122"/>
                <a:ea typeface="微软雅黑" pitchFamily="34" charset="-122"/>
              </a:rPr>
              <a:t>满足普通</a:t>
            </a:r>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级</a:t>
            </a:r>
            <a:endParaRPr lang="en-US" altLang="zh-CN" sz="1400" dirty="0" smtClean="0">
              <a:latin typeface="微软雅黑" pitchFamily="34" charset="-122"/>
              <a:ea typeface="微软雅黑" pitchFamily="34" charset="-122"/>
            </a:endParaRPr>
          </a:p>
          <a:p>
            <a:pPr eaLnBrk="1" hangingPunct="1">
              <a:lnSpc>
                <a:spcPct val="150000"/>
              </a:lnSpc>
              <a:spcBef>
                <a:spcPct val="50000"/>
              </a:spcBef>
            </a:pPr>
            <a:r>
              <a:rPr lang="zh-CN" altLang="en-US" sz="1400" dirty="0" smtClean="0">
                <a:latin typeface="微软雅黑" pitchFamily="34" charset="-122"/>
                <a:ea typeface="微软雅黑" pitchFamily="34" charset="-122"/>
              </a:rPr>
              <a:t>电磁兼容试验</a:t>
            </a:r>
            <a:endParaRPr lang="en-US" altLang="zh-CN" sz="1400" dirty="0" smtClean="0">
              <a:latin typeface="微软雅黑" pitchFamily="34" charset="-122"/>
              <a:ea typeface="微软雅黑" pitchFamily="34" charset="-122"/>
            </a:endParaRPr>
          </a:p>
          <a:p>
            <a:pPr eaLnBrk="1" hangingPunct="1">
              <a:lnSpc>
                <a:spcPct val="150000"/>
              </a:lnSpc>
              <a:spcBef>
                <a:spcPct val="50000"/>
              </a:spcBef>
            </a:pPr>
            <a:r>
              <a:rPr lang="zh-CN" altLang="en-US" sz="1400" dirty="0" smtClean="0">
                <a:latin typeface="微软雅黑" pitchFamily="34" charset="-122"/>
                <a:ea typeface="微软雅黑" pitchFamily="34" charset="-122"/>
              </a:rPr>
              <a:t>有影响</a:t>
            </a:r>
            <a:endParaRPr lang="en-US" altLang="zh-CN" sz="1400" dirty="0" smtClean="0">
              <a:latin typeface="微软雅黑" pitchFamily="34" charset="-122"/>
              <a:ea typeface="微软雅黑" pitchFamily="34" charset="-122"/>
            </a:endParaRPr>
          </a:p>
          <a:p>
            <a:pPr eaLnBrk="1" hangingPunct="1">
              <a:lnSpc>
                <a:spcPct val="150000"/>
              </a:lnSpc>
              <a:spcBef>
                <a:spcPct val="50000"/>
              </a:spcBef>
            </a:pPr>
            <a:r>
              <a:rPr lang="zh-CN" altLang="en-US" sz="1400" dirty="0" smtClean="0">
                <a:latin typeface="微软雅黑" pitchFamily="34" charset="-122"/>
                <a:ea typeface="微软雅黑" pitchFamily="34" charset="-122"/>
              </a:rPr>
              <a:t>详见</a:t>
            </a:r>
            <a:r>
              <a:rPr lang="en-US" altLang="zh-CN" sz="1400" dirty="0" smtClean="0">
                <a:latin typeface="微软雅黑" pitchFamily="34" charset="-122"/>
                <a:ea typeface="微软雅黑" pitchFamily="34" charset="-122"/>
              </a:rPr>
              <a:t>《5.3</a:t>
            </a:r>
            <a:r>
              <a:rPr lang="zh-CN" altLang="en-US" sz="1400" dirty="0" smtClean="0">
                <a:latin typeface="微软雅黑" pitchFamily="34" charset="-122"/>
                <a:ea typeface="微软雅黑" pitchFamily="34" charset="-122"/>
              </a:rPr>
              <a:t>变频电量变送器和分析仪误差限值和电磁兼容指标体系验证</a:t>
            </a:r>
            <a:r>
              <a:rPr lang="en-US" altLang="zh-CN" sz="1400" dirty="0" smtClean="0">
                <a:latin typeface="微软雅黑" pitchFamily="34" charset="-122"/>
                <a:ea typeface="微软雅黑" pitchFamily="34" charset="-122"/>
              </a:rPr>
              <a:t>》</a:t>
            </a:r>
          </a:p>
          <a:p>
            <a:pPr marL="285750" indent="-285750" eaLnBrk="1" hangingPunct="1">
              <a:lnSpc>
                <a:spcPct val="150000"/>
              </a:lnSpc>
              <a:spcBef>
                <a:spcPct val="50000"/>
              </a:spcBef>
            </a:pPr>
            <a:endParaRPr lang="zh-CN" altLang="en-US" sz="1400" dirty="0">
              <a:latin typeface="微软雅黑" pitchFamily="34" charset="-122"/>
              <a:ea typeface="微软雅黑" pitchFamily="34" charset="-122"/>
            </a:endParaRPr>
          </a:p>
        </p:txBody>
      </p:sp>
      <p:sp>
        <p:nvSpPr>
          <p:cNvPr id="28" name="矩形 27"/>
          <p:cNvSpPr/>
          <p:nvPr/>
        </p:nvSpPr>
        <p:spPr>
          <a:xfrm flipV="1">
            <a:off x="404813" y="1649413"/>
            <a:ext cx="10063162"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29" name="TextBox 42"/>
          <p:cNvSpPr txBox="1">
            <a:spLocks noChangeArrowheads="1"/>
          </p:cNvSpPr>
          <p:nvPr/>
        </p:nvSpPr>
        <p:spPr bwMode="auto">
          <a:xfrm>
            <a:off x="8101013" y="138747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grpSp>
        <p:nvGrpSpPr>
          <p:cNvPr id="30" name="组合 12"/>
          <p:cNvGrpSpPr>
            <a:grpSpLocks/>
          </p:cNvGrpSpPr>
          <p:nvPr/>
        </p:nvGrpSpPr>
        <p:grpSpPr bwMode="auto">
          <a:xfrm>
            <a:off x="360363" y="2463800"/>
            <a:ext cx="2295525" cy="4019550"/>
            <a:chOff x="416496" y="2204864"/>
            <a:chExt cx="2295525" cy="4020273"/>
          </a:xfrm>
        </p:grpSpPr>
        <p:sp>
          <p:nvSpPr>
            <p:cNvPr id="31" name="AutoShape 18"/>
            <p:cNvSpPr>
              <a:spLocks noChangeArrowheads="1"/>
            </p:cNvSpPr>
            <p:nvPr/>
          </p:nvSpPr>
          <p:spPr bwMode="auto">
            <a:xfrm>
              <a:off x="416496" y="2373137"/>
              <a:ext cx="2295525" cy="3852000"/>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32" name="AutoShape 19"/>
            <p:cNvSpPr>
              <a:spLocks noChangeArrowheads="1"/>
            </p:cNvSpPr>
            <p:nvPr/>
          </p:nvSpPr>
          <p:spPr bwMode="gray">
            <a:xfrm>
              <a:off x="632396" y="2230269"/>
              <a:ext cx="1863725" cy="287390"/>
            </a:xfrm>
            <a:prstGeom prst="roundRect">
              <a:avLst>
                <a:gd name="adj" fmla="val 50000"/>
              </a:avLst>
            </a:prstGeom>
            <a:solidFill>
              <a:schemeClr val="tx1">
                <a:lumMod val="65000"/>
                <a:lumOff val="35000"/>
              </a:schemeClr>
            </a:solidFill>
            <a:ln w="9525">
              <a:no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33" name="AutoShape 20"/>
            <p:cNvSpPr>
              <a:spLocks noChangeArrowheads="1"/>
            </p:cNvSpPr>
            <p:nvPr/>
          </p:nvSpPr>
          <p:spPr bwMode="auto">
            <a:xfrm flipH="1">
              <a:off x="2316734" y="2301702"/>
              <a:ext cx="71438"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4" name="AutoShape 21"/>
            <p:cNvSpPr>
              <a:spLocks noChangeArrowheads="1"/>
            </p:cNvSpPr>
            <p:nvPr/>
          </p:nvSpPr>
          <p:spPr bwMode="auto">
            <a:xfrm flipH="1">
              <a:off x="733996" y="2301702"/>
              <a:ext cx="73025"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5" name="Text Box 22"/>
            <p:cNvSpPr txBox="1">
              <a:spLocks noChangeArrowheads="1"/>
            </p:cNvSpPr>
            <p:nvPr/>
          </p:nvSpPr>
          <p:spPr bwMode="gray">
            <a:xfrm>
              <a:off x="1013454" y="2204864"/>
              <a:ext cx="1082348" cy="307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sz="1400" b="1" dirty="0" smtClean="0">
                  <a:solidFill>
                    <a:schemeClr val="bg1"/>
                  </a:solidFill>
                  <a:latin typeface="微软雅黑" pitchFamily="34" charset="-122"/>
                  <a:ea typeface="微软雅黑" pitchFamily="34" charset="-122"/>
                </a:rPr>
                <a:t>数字量传输</a:t>
              </a:r>
              <a:endParaRPr lang="zh-CN" altLang="en-US" sz="1400" b="1" dirty="0">
                <a:solidFill>
                  <a:schemeClr val="bg1"/>
                </a:solidFill>
                <a:latin typeface="微软雅黑" pitchFamily="34" charset="-122"/>
                <a:ea typeface="微软雅黑" pitchFamily="34" charset="-122"/>
              </a:endParaRPr>
            </a:p>
          </p:txBody>
        </p:sp>
      </p:grpSp>
      <p:grpSp>
        <p:nvGrpSpPr>
          <p:cNvPr id="36" name="组合 12"/>
          <p:cNvGrpSpPr>
            <a:grpSpLocks/>
          </p:cNvGrpSpPr>
          <p:nvPr/>
        </p:nvGrpSpPr>
        <p:grpSpPr bwMode="auto">
          <a:xfrm>
            <a:off x="5538788" y="2463800"/>
            <a:ext cx="2295525" cy="4019550"/>
            <a:chOff x="416496" y="2204864"/>
            <a:chExt cx="2295525" cy="4020273"/>
          </a:xfrm>
        </p:grpSpPr>
        <p:sp>
          <p:nvSpPr>
            <p:cNvPr id="37" name="AutoShape 18"/>
            <p:cNvSpPr>
              <a:spLocks noChangeArrowheads="1"/>
            </p:cNvSpPr>
            <p:nvPr/>
          </p:nvSpPr>
          <p:spPr bwMode="auto">
            <a:xfrm>
              <a:off x="416496" y="2373137"/>
              <a:ext cx="2295525" cy="3852000"/>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38" name="AutoShape 19"/>
            <p:cNvSpPr>
              <a:spLocks noChangeArrowheads="1"/>
            </p:cNvSpPr>
            <p:nvPr/>
          </p:nvSpPr>
          <p:spPr bwMode="gray">
            <a:xfrm>
              <a:off x="632396" y="2230269"/>
              <a:ext cx="1863725" cy="287390"/>
            </a:xfrm>
            <a:prstGeom prst="roundRect">
              <a:avLst>
                <a:gd name="adj" fmla="val 50000"/>
              </a:avLst>
            </a:prstGeom>
            <a:solidFill>
              <a:schemeClr val="tx1">
                <a:lumMod val="65000"/>
                <a:lumOff val="35000"/>
              </a:schemeClr>
            </a:solidFill>
            <a:ln w="9525">
              <a:no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39" name="AutoShape 20"/>
            <p:cNvSpPr>
              <a:spLocks noChangeArrowheads="1"/>
            </p:cNvSpPr>
            <p:nvPr/>
          </p:nvSpPr>
          <p:spPr bwMode="auto">
            <a:xfrm flipH="1">
              <a:off x="2316734" y="2301702"/>
              <a:ext cx="71438"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0" name="AutoShape 21"/>
            <p:cNvSpPr>
              <a:spLocks noChangeArrowheads="1"/>
            </p:cNvSpPr>
            <p:nvPr/>
          </p:nvSpPr>
          <p:spPr bwMode="auto">
            <a:xfrm flipH="1">
              <a:off x="733996" y="2301702"/>
              <a:ext cx="73025"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1" name="Text Box 22"/>
            <p:cNvSpPr txBox="1">
              <a:spLocks noChangeArrowheads="1"/>
            </p:cNvSpPr>
            <p:nvPr/>
          </p:nvSpPr>
          <p:spPr bwMode="gray">
            <a:xfrm>
              <a:off x="1013456" y="2204864"/>
              <a:ext cx="1082348" cy="307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sz="1400" b="1" dirty="0" smtClean="0">
                  <a:solidFill>
                    <a:schemeClr val="bg1"/>
                  </a:solidFill>
                  <a:latin typeface="微软雅黑" pitchFamily="34" charset="-122"/>
                  <a:ea typeface="微软雅黑" pitchFamily="34" charset="-122"/>
                </a:rPr>
                <a:t>模拟量传输</a:t>
              </a:r>
              <a:endParaRPr lang="zh-CN" altLang="en-US" sz="1400" b="1" dirty="0">
                <a:solidFill>
                  <a:schemeClr val="bg1"/>
                </a:solidFill>
                <a:latin typeface="微软雅黑" pitchFamily="34" charset="-122"/>
                <a:ea typeface="微软雅黑" pitchFamily="34" charset="-122"/>
              </a:endParaRPr>
            </a:p>
          </p:txBody>
        </p:sp>
      </p:grpSp>
      <p:grpSp>
        <p:nvGrpSpPr>
          <p:cNvPr id="42" name="组合 12"/>
          <p:cNvGrpSpPr>
            <a:grpSpLocks/>
          </p:cNvGrpSpPr>
          <p:nvPr/>
        </p:nvGrpSpPr>
        <p:grpSpPr bwMode="auto">
          <a:xfrm>
            <a:off x="2949575" y="2463800"/>
            <a:ext cx="2295525" cy="4019550"/>
            <a:chOff x="416496" y="2204864"/>
            <a:chExt cx="2295525" cy="4020273"/>
          </a:xfrm>
        </p:grpSpPr>
        <p:sp>
          <p:nvSpPr>
            <p:cNvPr id="43" name="AutoShape 18"/>
            <p:cNvSpPr>
              <a:spLocks noChangeArrowheads="1"/>
            </p:cNvSpPr>
            <p:nvPr/>
          </p:nvSpPr>
          <p:spPr bwMode="auto">
            <a:xfrm>
              <a:off x="416496" y="2373137"/>
              <a:ext cx="2295525" cy="3852000"/>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44" name="AutoShape 19"/>
            <p:cNvSpPr>
              <a:spLocks noChangeArrowheads="1"/>
            </p:cNvSpPr>
            <p:nvPr/>
          </p:nvSpPr>
          <p:spPr bwMode="gray">
            <a:xfrm>
              <a:off x="632396" y="2230269"/>
              <a:ext cx="1863725" cy="287390"/>
            </a:xfrm>
            <a:prstGeom prst="roundRect">
              <a:avLst>
                <a:gd name="adj" fmla="val 50000"/>
              </a:avLst>
            </a:prstGeom>
            <a:solidFill>
              <a:schemeClr val="tx1">
                <a:lumMod val="65000"/>
                <a:lumOff val="35000"/>
              </a:schemeClr>
            </a:solidFill>
            <a:ln w="9525">
              <a:no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45" name="AutoShape 20"/>
            <p:cNvSpPr>
              <a:spLocks noChangeArrowheads="1"/>
            </p:cNvSpPr>
            <p:nvPr/>
          </p:nvSpPr>
          <p:spPr bwMode="auto">
            <a:xfrm flipH="1">
              <a:off x="2316734" y="2301702"/>
              <a:ext cx="71438"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6" name="AutoShape 21"/>
            <p:cNvSpPr>
              <a:spLocks noChangeArrowheads="1"/>
            </p:cNvSpPr>
            <p:nvPr/>
          </p:nvSpPr>
          <p:spPr bwMode="auto">
            <a:xfrm flipH="1">
              <a:off x="733996" y="2301702"/>
              <a:ext cx="73025" cy="144463"/>
            </a:xfrm>
            <a:prstGeom prst="octagon">
              <a:avLst>
                <a:gd name="adj" fmla="val 29287"/>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 name="Text Box 22"/>
            <p:cNvSpPr txBox="1">
              <a:spLocks noChangeArrowheads="1"/>
            </p:cNvSpPr>
            <p:nvPr/>
          </p:nvSpPr>
          <p:spPr bwMode="gray">
            <a:xfrm>
              <a:off x="1013455" y="2204864"/>
              <a:ext cx="1082348" cy="307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sz="1400" b="1" dirty="0" smtClean="0">
                  <a:solidFill>
                    <a:schemeClr val="bg1"/>
                  </a:solidFill>
                  <a:latin typeface="微软雅黑" pitchFamily="34" charset="-122"/>
                  <a:ea typeface="微软雅黑" pitchFamily="34" charset="-122"/>
                </a:rPr>
                <a:t>数字量传输</a:t>
              </a:r>
              <a:endParaRPr lang="zh-CN" altLang="en-US" sz="1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4801314"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技术性能比较</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en-US" altLang="zh-CN" sz="2800" b="1" dirty="0" smtClean="0">
                <a:solidFill>
                  <a:schemeClr val="tx1">
                    <a:lumMod val="50000"/>
                    <a:lumOff val="50000"/>
                  </a:schemeClr>
                </a:solidFill>
                <a:latin typeface="微软雅黑" pitchFamily="34" charset="-122"/>
                <a:ea typeface="微软雅黑" pitchFamily="34" charset="-122"/>
              </a:rPr>
              <a:t>WP4000</a:t>
            </a:r>
            <a:r>
              <a:rPr lang="zh-CN" altLang="en-US" sz="2800" b="1" dirty="0" smtClean="0">
                <a:solidFill>
                  <a:schemeClr val="tx1">
                    <a:lumMod val="50000"/>
                    <a:lumOff val="50000"/>
                  </a:schemeClr>
                </a:solidFill>
                <a:latin typeface="微软雅黑" pitchFamily="34" charset="-122"/>
                <a:ea typeface="微软雅黑" pitchFamily="34" charset="-122"/>
              </a:rPr>
              <a:t>、</a:t>
            </a:r>
            <a:r>
              <a:rPr lang="en-US" altLang="zh-CN" sz="2800" b="1" dirty="0" smtClean="0">
                <a:solidFill>
                  <a:schemeClr val="tx1">
                    <a:lumMod val="50000"/>
                    <a:lumOff val="50000"/>
                  </a:schemeClr>
                </a:solidFill>
                <a:latin typeface="微软雅黑" pitchFamily="34" charset="-122"/>
                <a:ea typeface="微软雅黑" pitchFamily="34" charset="-122"/>
              </a:rPr>
              <a:t>WT3000</a:t>
            </a:r>
            <a:r>
              <a:rPr lang="zh-CN" altLang="en-US" sz="2800" b="1" dirty="0" smtClean="0">
                <a:solidFill>
                  <a:schemeClr val="tx1">
                    <a:lumMod val="50000"/>
                    <a:lumOff val="50000"/>
                  </a:schemeClr>
                </a:solidFill>
                <a:latin typeface="微软雅黑" pitchFamily="34" charset="-122"/>
                <a:ea typeface="微软雅黑" pitchFamily="34" charset="-122"/>
              </a:rPr>
              <a:t>、</a:t>
            </a:r>
            <a:r>
              <a:rPr lang="en-US" altLang="zh-CN" sz="2800" b="1" dirty="0" smtClean="0">
                <a:solidFill>
                  <a:schemeClr val="tx1">
                    <a:lumMod val="50000"/>
                    <a:lumOff val="50000"/>
                  </a:schemeClr>
                </a:solidFill>
                <a:latin typeface="微软雅黑" pitchFamily="34" charset="-122"/>
                <a:ea typeface="微软雅黑" pitchFamily="34" charset="-122"/>
              </a:rPr>
              <a:t>LEM</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9</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300" y="450850"/>
            <a:ext cx="4833937" cy="569913"/>
          </a:xfrm>
        </p:spPr>
        <p:txBody>
          <a:bodyPr rtlCol="0">
            <a:normAutofit/>
          </a:bodyPr>
          <a:lstStyle/>
          <a:p>
            <a:pPr eaLnBrk="1" fontAlgn="auto" hangingPunct="1">
              <a:spcAft>
                <a:spcPts val="0"/>
              </a:spcAft>
              <a:defRPr/>
            </a:pPr>
            <a:r>
              <a:rPr lang="zh-CN" altLang="en-US" dirty="0" smtClean="0">
                <a:solidFill>
                  <a:srgbClr val="FF0000"/>
                </a:solidFill>
              </a:rPr>
              <a:t>技术性能比较</a:t>
            </a:r>
            <a:endParaRPr lang="zh-CN" altLang="en-US" dirty="0">
              <a:solidFill>
                <a:srgbClr val="FF0000"/>
              </a:solidFill>
            </a:endParaRPr>
          </a:p>
        </p:txBody>
      </p:sp>
      <p:sp>
        <p:nvSpPr>
          <p:cNvPr id="4" name="Text Box 3"/>
          <p:cNvSpPr txBox="1">
            <a:spLocks noChangeArrowheads="1"/>
          </p:cNvSpPr>
          <p:nvPr/>
        </p:nvSpPr>
        <p:spPr bwMode="auto">
          <a:xfrm>
            <a:off x="400015" y="4984031"/>
            <a:ext cx="364333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150000"/>
              </a:lnSpc>
              <a:spcBef>
                <a:spcPts val="0"/>
              </a:spcBef>
              <a:spcAft>
                <a:spcPts val="0"/>
              </a:spcAft>
              <a:defRPr/>
            </a:pPr>
            <a:r>
              <a:rPr lang="zh-CN" altLang="en-US" sz="1600" dirty="0" smtClean="0">
                <a:solidFill>
                  <a:schemeClr val="tx1">
                    <a:lumMod val="50000"/>
                    <a:lumOff val="50000"/>
                  </a:schemeClr>
                </a:solidFill>
                <a:latin typeface="微软雅黑" pitchFamily="34" charset="-122"/>
                <a:ea typeface="微软雅黑" pitchFamily="34" charset="-122"/>
              </a:rPr>
              <a:t>低频测试能力</a:t>
            </a:r>
            <a:endParaRPr lang="en-US" altLang="zh-CN" sz="1600" dirty="0" smtClean="0">
              <a:solidFill>
                <a:schemeClr val="tx1">
                  <a:lumMod val="50000"/>
                  <a:lumOff val="50000"/>
                </a:schemeClr>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600" dirty="0" smtClean="0">
                <a:solidFill>
                  <a:schemeClr val="tx1">
                    <a:lumMod val="50000"/>
                    <a:lumOff val="50000"/>
                  </a:schemeClr>
                </a:solidFill>
                <a:latin typeface="微软雅黑" pitchFamily="34" charset="-122"/>
                <a:ea typeface="微软雅黑" pitchFamily="34" charset="-122"/>
              </a:rPr>
              <a:t>连接外部传感器时，量程比较小</a:t>
            </a:r>
            <a:endParaRPr lang="zh-CN" altLang="en-US" sz="1600" dirty="0">
              <a:solidFill>
                <a:schemeClr val="tx1">
                  <a:lumMod val="50000"/>
                  <a:lumOff val="50000"/>
                </a:schemeClr>
              </a:solidFill>
              <a:latin typeface="微软雅黑" pitchFamily="34" charset="-122"/>
              <a:ea typeface="微软雅黑" pitchFamily="34" charset="-122"/>
            </a:endParaRPr>
          </a:p>
        </p:txBody>
      </p:sp>
      <p:sp>
        <p:nvSpPr>
          <p:cNvPr id="11269" name="Text Box 5"/>
          <p:cNvSpPr txBox="1">
            <a:spLocks noChangeArrowheads="1"/>
          </p:cNvSpPr>
          <p:nvPr/>
        </p:nvSpPr>
        <p:spPr bwMode="auto">
          <a:xfrm>
            <a:off x="328577" y="4341089"/>
            <a:ext cx="2428892"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b="1" dirty="0" smtClean="0">
                <a:solidFill>
                  <a:srgbClr val="FF0000"/>
                </a:solidFill>
                <a:latin typeface="微软雅黑" pitchFamily="34" charset="-122"/>
                <a:ea typeface="微软雅黑" pitchFamily="34" charset="-122"/>
              </a:rPr>
              <a:t>分析仪主要区别</a:t>
            </a:r>
            <a:endParaRPr lang="zh-CN" altLang="en-US" b="1" dirty="0">
              <a:solidFill>
                <a:srgbClr val="FF0000"/>
              </a:solidFill>
              <a:latin typeface="微软雅黑" pitchFamily="34" charset="-122"/>
              <a:ea typeface="微软雅黑" pitchFamily="34" charset="-122"/>
            </a:endParaRPr>
          </a:p>
        </p:txBody>
      </p:sp>
      <p:sp>
        <p:nvSpPr>
          <p:cNvPr id="11270" name="Text Box 9"/>
          <p:cNvSpPr txBox="1">
            <a:spLocks noChangeArrowheads="1"/>
          </p:cNvSpPr>
          <p:nvPr/>
        </p:nvSpPr>
        <p:spPr bwMode="auto">
          <a:xfrm>
            <a:off x="328577" y="2243128"/>
            <a:ext cx="2214578" cy="499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en-US" b="1" dirty="0" smtClean="0">
                <a:solidFill>
                  <a:srgbClr val="FF0000"/>
                </a:solidFill>
                <a:latin typeface="微软雅黑" pitchFamily="34" charset="-122"/>
                <a:ea typeface="微软雅黑" pitchFamily="34" charset="-122"/>
              </a:rPr>
              <a:t>变送器主要区别</a:t>
            </a:r>
            <a:endParaRPr lang="zh-CN" altLang="en-US" b="1" dirty="0">
              <a:solidFill>
                <a:srgbClr val="FF0000"/>
              </a:solidFill>
              <a:latin typeface="微软雅黑" pitchFamily="34" charset="-122"/>
              <a:ea typeface="微软雅黑" pitchFamily="34" charset="-122"/>
            </a:endParaRPr>
          </a:p>
        </p:txBody>
      </p:sp>
      <p:grpSp>
        <p:nvGrpSpPr>
          <p:cNvPr id="3" name="组合 13"/>
          <p:cNvGrpSpPr/>
          <p:nvPr/>
        </p:nvGrpSpPr>
        <p:grpSpPr>
          <a:xfrm rot="271271">
            <a:off x="8274655" y="337069"/>
            <a:ext cx="2578013" cy="519373"/>
            <a:chOff x="8680350" y="5201171"/>
            <a:chExt cx="2578013" cy="519373"/>
          </a:xfrm>
        </p:grpSpPr>
        <p:sp>
          <p:nvSpPr>
            <p:cNvPr id="10" name="矩形 9"/>
            <p:cNvSpPr/>
            <p:nvPr/>
          </p:nvSpPr>
          <p:spPr bwMode="auto">
            <a:xfrm rot="20468832" flipV="1">
              <a:off x="8680350" y="5417191"/>
              <a:ext cx="2578013" cy="542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1274" name="TextBox 10"/>
            <p:cNvSpPr txBox="1">
              <a:spLocks noChangeArrowheads="1"/>
            </p:cNvSpPr>
            <p:nvPr/>
          </p:nvSpPr>
          <p:spPr bwMode="auto">
            <a:xfrm rot="20468832">
              <a:off x="9681433" y="5201171"/>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grpSp>
      <p:sp>
        <p:nvSpPr>
          <p:cNvPr id="15" name="Text Box 3"/>
          <p:cNvSpPr txBox="1">
            <a:spLocks noChangeArrowheads="1"/>
          </p:cNvSpPr>
          <p:nvPr/>
        </p:nvSpPr>
        <p:spPr bwMode="auto">
          <a:xfrm>
            <a:off x="328577" y="2814632"/>
            <a:ext cx="607223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150000"/>
              </a:lnSpc>
              <a:spcBef>
                <a:spcPts val="0"/>
              </a:spcBef>
              <a:spcAft>
                <a:spcPts val="0"/>
              </a:spcAft>
              <a:defRPr/>
            </a:pPr>
            <a:r>
              <a:rPr lang="zh-CN" altLang="en-US" sz="1600" dirty="0" smtClean="0">
                <a:solidFill>
                  <a:schemeClr val="tx1">
                    <a:lumMod val="50000"/>
                    <a:lumOff val="50000"/>
                  </a:schemeClr>
                </a:solidFill>
                <a:latin typeface="微软雅黑" pitchFamily="34" charset="-122"/>
                <a:ea typeface="微软雅黑" pitchFamily="34" charset="-122"/>
              </a:rPr>
              <a:t>角差，体现为低功率因数下对功率测量准确度的影响。</a:t>
            </a:r>
            <a:endParaRPr lang="en-US" altLang="zh-CN" sz="1600" dirty="0" smtClean="0">
              <a:solidFill>
                <a:schemeClr val="tx1">
                  <a:lumMod val="50000"/>
                  <a:lumOff val="50000"/>
                </a:schemeClr>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600" dirty="0" smtClean="0">
                <a:solidFill>
                  <a:schemeClr val="tx1">
                    <a:lumMod val="50000"/>
                    <a:lumOff val="50000"/>
                  </a:schemeClr>
                </a:solidFill>
                <a:latin typeface="微软雅黑" pitchFamily="34" charset="-122"/>
                <a:ea typeface="微软雅黑" pitchFamily="34" charset="-122"/>
              </a:rPr>
              <a:t>带宽，电压变送器带宽较窄</a:t>
            </a:r>
            <a:endParaRPr lang="en-US" altLang="zh-CN" sz="1600" dirty="0" smtClean="0">
              <a:solidFill>
                <a:schemeClr val="tx1">
                  <a:lumMod val="50000"/>
                  <a:lumOff val="50000"/>
                </a:schemeClr>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600" b="1" dirty="0" smtClean="0">
                <a:solidFill>
                  <a:schemeClr val="tx1">
                    <a:lumMod val="50000"/>
                    <a:lumOff val="50000"/>
                  </a:schemeClr>
                </a:solidFill>
                <a:latin typeface="微软雅黑" pitchFamily="34" charset="-122"/>
                <a:ea typeface="微软雅黑" pitchFamily="34" charset="-122"/>
              </a:rPr>
              <a:t>模拟量传输测量用变送器</a:t>
            </a:r>
            <a:r>
              <a:rPr lang="zh-CN" altLang="en-US" sz="1600" dirty="0" smtClean="0">
                <a:solidFill>
                  <a:schemeClr val="tx1">
                    <a:lumMod val="50000"/>
                    <a:lumOff val="50000"/>
                  </a:schemeClr>
                </a:solidFill>
                <a:latin typeface="微软雅黑" pitchFamily="34" charset="-122"/>
                <a:ea typeface="微软雅黑" pitchFamily="34" charset="-122"/>
              </a:rPr>
              <a:t>易受电磁干扰的影响。</a:t>
            </a:r>
            <a:endParaRPr lang="zh-CN" altLang="en-US" sz="1600" dirty="0">
              <a:solidFill>
                <a:schemeClr val="tx1">
                  <a:lumMod val="50000"/>
                  <a:lumOff val="50000"/>
                </a:schemeClr>
              </a:solidFill>
              <a:latin typeface="微软雅黑" pitchFamily="34" charset="-122"/>
              <a:ea typeface="微软雅黑" pitchFamily="34" charset="-122"/>
            </a:endParaRPr>
          </a:p>
        </p:txBody>
      </p:sp>
      <p:pic>
        <p:nvPicPr>
          <p:cNvPr id="13" name="图片 12" descr="20130805165740_7028.jpg"/>
          <p:cNvPicPr>
            <a:picLocks noChangeAspect="1"/>
          </p:cNvPicPr>
          <p:nvPr/>
        </p:nvPicPr>
        <p:blipFill>
          <a:blip r:embed="rId2" cstate="print"/>
          <a:stretch>
            <a:fillRect/>
          </a:stretch>
        </p:blipFill>
        <p:spPr>
          <a:xfrm rot="20728992">
            <a:off x="5364601" y="3912694"/>
            <a:ext cx="5834854" cy="38752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图片 15" descr="20130805165825_0622.jpg"/>
          <p:cNvPicPr>
            <a:picLocks noChangeAspect="1"/>
          </p:cNvPicPr>
          <p:nvPr/>
        </p:nvPicPr>
        <p:blipFill>
          <a:blip r:embed="rId3" cstate="print"/>
          <a:stretch>
            <a:fillRect/>
          </a:stretch>
        </p:blipFill>
        <p:spPr>
          <a:xfrm rot="20751040">
            <a:off x="6394350" y="1124529"/>
            <a:ext cx="5313512" cy="35290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471453" y="1100120"/>
            <a:ext cx="5214974" cy="923330"/>
          </a:xfrm>
          <a:prstGeom prst="rect">
            <a:avLst/>
          </a:prstGeom>
        </p:spPr>
        <p:txBody>
          <a:bodyPr wrap="square">
            <a:spAutoFit/>
          </a:bodyPr>
          <a:lstStyle/>
          <a:p>
            <a:pPr fontAlgn="auto">
              <a:spcBef>
                <a:spcPts val="0"/>
              </a:spcBef>
              <a:spcAft>
                <a:spcPts val="0"/>
              </a:spcAft>
              <a:defRPr/>
            </a:pPr>
            <a:r>
              <a:rPr lang="zh-CN" altLang="en-US" sz="1800" b="1" dirty="0" smtClean="0">
                <a:solidFill>
                  <a:schemeClr val="tx1">
                    <a:lumMod val="50000"/>
                    <a:lumOff val="50000"/>
                  </a:schemeClr>
                </a:solidFill>
                <a:latin typeface="微软雅黑" pitchFamily="34" charset="-122"/>
                <a:ea typeface="微软雅黑" pitchFamily="34" charset="-122"/>
              </a:rPr>
              <a:t>详见</a:t>
            </a:r>
            <a:r>
              <a:rPr lang="zh-CN" altLang="en-US" sz="1800" b="1" dirty="0" smtClean="0">
                <a:solidFill>
                  <a:schemeClr val="tx1">
                    <a:lumMod val="50000"/>
                    <a:lumOff val="50000"/>
                  </a:schemeClr>
                </a:solidFill>
                <a:latin typeface="微软雅黑" pitchFamily="34" charset="-122"/>
                <a:ea typeface="微软雅黑" pitchFamily="34" charset="-122"/>
              </a:rPr>
              <a:t>：</a:t>
            </a:r>
            <a:endParaRPr lang="en-US" altLang="zh-CN" sz="1800" b="1" dirty="0" smtClean="0">
              <a:solidFill>
                <a:schemeClr val="tx1">
                  <a:lumMod val="50000"/>
                  <a:lumOff val="50000"/>
                </a:schemeClr>
              </a:solidFill>
              <a:latin typeface="微软雅黑" pitchFamily="34" charset="-122"/>
              <a:ea typeface="微软雅黑" pitchFamily="34" charset="-122"/>
            </a:endParaRPr>
          </a:p>
          <a:p>
            <a:pPr fontAlgn="auto">
              <a:spcBef>
                <a:spcPts val="0"/>
              </a:spcBef>
              <a:spcAft>
                <a:spcPts val="0"/>
              </a:spcAft>
              <a:defRPr/>
            </a:pPr>
            <a:r>
              <a:rPr lang="en-US" altLang="zh-CN" sz="1800" b="1" dirty="0" smtClean="0">
                <a:solidFill>
                  <a:schemeClr val="tx1">
                    <a:lumMod val="50000"/>
                    <a:lumOff val="50000"/>
                  </a:schemeClr>
                </a:solidFill>
                <a:latin typeface="微软雅黑" pitchFamily="34" charset="-122"/>
                <a:ea typeface="微软雅黑" pitchFamily="34" charset="-122"/>
              </a:rPr>
              <a:t>《</a:t>
            </a:r>
            <a:r>
              <a:rPr lang="zh-CN" altLang="en-US" sz="1800" b="1" dirty="0" smtClean="0">
                <a:solidFill>
                  <a:schemeClr val="tx1">
                    <a:lumMod val="50000"/>
                    <a:lumOff val="50000"/>
                  </a:schemeClr>
                </a:solidFill>
                <a:latin typeface="微软雅黑" pitchFamily="34" charset="-122"/>
                <a:ea typeface="微软雅黑" pitchFamily="34" charset="-122"/>
              </a:rPr>
              <a:t> </a:t>
            </a:r>
            <a:r>
              <a:rPr lang="en-US" altLang="zh-CN" sz="1800" b="1" dirty="0" smtClean="0">
                <a:solidFill>
                  <a:schemeClr val="tx1">
                    <a:lumMod val="50000"/>
                    <a:lumOff val="50000"/>
                  </a:schemeClr>
                </a:solidFill>
                <a:latin typeface="微软雅黑" pitchFamily="34" charset="-122"/>
                <a:ea typeface="微软雅黑" pitchFamily="34" charset="-122"/>
              </a:rPr>
              <a:t>3.1</a:t>
            </a:r>
            <a:r>
              <a:rPr lang="zh-CN" altLang="en-US" sz="1800" b="1" dirty="0" smtClean="0">
                <a:solidFill>
                  <a:schemeClr val="tx1">
                    <a:lumMod val="50000"/>
                    <a:lumOff val="50000"/>
                  </a:schemeClr>
                </a:solidFill>
                <a:latin typeface="微软雅黑" pitchFamily="34" charset="-122"/>
                <a:ea typeface="微软雅黑" pitchFamily="34" charset="-122"/>
              </a:rPr>
              <a:t>变频电量测量仪器 测量用变送器编制说明</a:t>
            </a:r>
            <a:r>
              <a:rPr lang="en-US" altLang="zh-CN" sz="1800" b="1" dirty="0" smtClean="0">
                <a:solidFill>
                  <a:schemeClr val="tx1">
                    <a:lumMod val="50000"/>
                    <a:lumOff val="50000"/>
                  </a:schemeClr>
                </a:solidFill>
                <a:latin typeface="微软雅黑" pitchFamily="34" charset="-122"/>
                <a:ea typeface="微软雅黑" pitchFamily="34" charset="-122"/>
              </a:rPr>
              <a:t>》</a:t>
            </a:r>
            <a:endParaRPr lang="en-US" altLang="zh-CN" sz="1800" b="1" dirty="0" smtClean="0">
              <a:solidFill>
                <a:schemeClr val="tx1">
                  <a:lumMod val="50000"/>
                  <a:lumOff val="50000"/>
                </a:schemeClr>
              </a:solidFill>
              <a:latin typeface="微软雅黑" pitchFamily="34" charset="-122"/>
              <a:ea typeface="微软雅黑" pitchFamily="34" charset="-122"/>
            </a:endParaRPr>
          </a:p>
          <a:p>
            <a:pPr fontAlgn="auto">
              <a:spcBef>
                <a:spcPts val="0"/>
              </a:spcBef>
              <a:spcAft>
                <a:spcPts val="0"/>
              </a:spcAft>
              <a:defRPr/>
            </a:pPr>
            <a:r>
              <a:rPr lang="en-US" altLang="zh-CN" sz="1800" b="1" dirty="0" smtClean="0">
                <a:solidFill>
                  <a:schemeClr val="tx1">
                    <a:lumMod val="50000"/>
                    <a:lumOff val="50000"/>
                  </a:schemeClr>
                </a:solidFill>
                <a:latin typeface="微软雅黑" pitchFamily="34" charset="-122"/>
                <a:ea typeface="微软雅黑" pitchFamily="34" charset="-122"/>
              </a:rPr>
              <a:t>《</a:t>
            </a:r>
            <a:r>
              <a:rPr lang="zh-CN" altLang="en-US" sz="1800" b="1" dirty="0" smtClean="0">
                <a:solidFill>
                  <a:schemeClr val="tx1">
                    <a:lumMod val="50000"/>
                    <a:lumOff val="50000"/>
                  </a:schemeClr>
                </a:solidFill>
                <a:latin typeface="微软雅黑" pitchFamily="34" charset="-122"/>
                <a:ea typeface="微软雅黑" pitchFamily="34" charset="-122"/>
              </a:rPr>
              <a:t> </a:t>
            </a:r>
            <a:r>
              <a:rPr lang="en-US" altLang="zh-CN" sz="1800" b="1" dirty="0" smtClean="0">
                <a:solidFill>
                  <a:schemeClr val="tx1">
                    <a:lumMod val="50000"/>
                    <a:lumOff val="50000"/>
                  </a:schemeClr>
                </a:solidFill>
                <a:latin typeface="微软雅黑" pitchFamily="34" charset="-122"/>
                <a:ea typeface="微软雅黑" pitchFamily="34" charset="-122"/>
              </a:rPr>
              <a:t>3.2</a:t>
            </a:r>
            <a:r>
              <a:rPr lang="zh-CN" altLang="en-US" sz="1800" b="1" dirty="0" smtClean="0">
                <a:solidFill>
                  <a:schemeClr val="tx1">
                    <a:lumMod val="50000"/>
                    <a:lumOff val="50000"/>
                  </a:schemeClr>
                </a:solidFill>
                <a:latin typeface="微软雅黑" pitchFamily="34" charset="-122"/>
                <a:ea typeface="微软雅黑" pitchFamily="34" charset="-122"/>
              </a:rPr>
              <a:t>变频</a:t>
            </a:r>
            <a:r>
              <a:rPr lang="zh-CN" altLang="en-US" sz="1800" b="1" dirty="0" smtClean="0">
                <a:solidFill>
                  <a:schemeClr val="tx1">
                    <a:lumMod val="50000"/>
                    <a:lumOff val="50000"/>
                  </a:schemeClr>
                </a:solidFill>
                <a:latin typeface="微软雅黑" pitchFamily="34" charset="-122"/>
                <a:ea typeface="微软雅黑" pitchFamily="34" charset="-122"/>
              </a:rPr>
              <a:t>电量测量仪器 </a:t>
            </a:r>
            <a:r>
              <a:rPr lang="zh-CN" altLang="en-US" sz="1800" b="1" dirty="0" smtClean="0">
                <a:solidFill>
                  <a:schemeClr val="tx1">
                    <a:lumMod val="50000"/>
                    <a:lumOff val="50000"/>
                  </a:schemeClr>
                </a:solidFill>
                <a:latin typeface="微软雅黑" pitchFamily="34" charset="-122"/>
                <a:ea typeface="微软雅黑" pitchFamily="34" charset="-122"/>
              </a:rPr>
              <a:t>分析仪编制</a:t>
            </a:r>
            <a:r>
              <a:rPr lang="zh-CN" altLang="en-US" sz="1800" b="1" dirty="0" smtClean="0">
                <a:solidFill>
                  <a:schemeClr val="tx1">
                    <a:lumMod val="50000"/>
                    <a:lumOff val="50000"/>
                  </a:schemeClr>
                </a:solidFill>
                <a:latin typeface="微软雅黑" pitchFamily="34" charset="-122"/>
                <a:ea typeface="微软雅黑" pitchFamily="34" charset="-122"/>
              </a:rPr>
              <a:t>说明</a:t>
            </a:r>
            <a:r>
              <a:rPr lang="en-US" altLang="zh-CN" sz="1800" b="1" dirty="0" smtClean="0">
                <a:solidFill>
                  <a:schemeClr val="tx1">
                    <a:lumMod val="50000"/>
                    <a:lumOff val="50000"/>
                  </a:schemeClr>
                </a:solidFill>
                <a:latin typeface="微软雅黑" pitchFamily="34" charset="-122"/>
                <a:ea typeface="微软雅黑" pitchFamily="34" charset="-122"/>
              </a:rPr>
              <a:t>》</a:t>
            </a:r>
            <a:endParaRPr lang="zh-CN" altLang="en-US" sz="1800" b="1" dirty="0">
              <a:solidFill>
                <a:schemeClr val="tx1">
                  <a:lumMod val="50000"/>
                  <a:lumOff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2226" name="TextBox 3"/>
          <p:cNvSpPr txBox="1">
            <a:spLocks noChangeArrowheads="1"/>
          </p:cNvSpPr>
          <p:nvPr/>
        </p:nvSpPr>
        <p:spPr bwMode="auto">
          <a:xfrm>
            <a:off x="4114791" y="2671756"/>
            <a:ext cx="294005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6600" b="1" dirty="0">
                <a:solidFill>
                  <a:srgbClr val="FF0000"/>
                </a:solidFill>
                <a:cs typeface="Calibri" pitchFamily="34" charset="0"/>
              </a:rPr>
              <a:t>Thanks!</a:t>
            </a:r>
            <a:endParaRPr lang="zh-CN" altLang="en-US" sz="6600" b="1" dirty="0">
              <a:solidFill>
                <a:srgbClr val="FF0000"/>
              </a:solidFill>
              <a:cs typeface="Calibri" pitchFamily="34" charset="0"/>
            </a:endParaRPr>
          </a:p>
        </p:txBody>
      </p:sp>
      <p:sp>
        <p:nvSpPr>
          <p:cNvPr id="8" name="TextBox 42">
            <a:hlinkClick r:id="rId2"/>
          </p:cNvPr>
          <p:cNvSpPr txBox="1">
            <a:spLocks noChangeArrowheads="1"/>
          </p:cNvSpPr>
          <p:nvPr/>
        </p:nvSpPr>
        <p:spPr bwMode="auto">
          <a:xfrm>
            <a:off x="8186757" y="885806"/>
            <a:ext cx="1717778" cy="14580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8800" dirty="0" smtClean="0">
                <a:solidFill>
                  <a:schemeClr val="bg1"/>
                </a:solidFill>
                <a:latin typeface="Impact" pitchFamily="34" charset="0"/>
              </a:rPr>
              <a:t>VFE</a:t>
            </a:r>
            <a:endParaRPr lang="zh-CN" altLang="en-US" sz="8800" dirty="0">
              <a:solidFill>
                <a:schemeClr val="bg1"/>
              </a:solidFill>
              <a:latin typeface="Impac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p>
            <a:pPr eaLnBrk="1" fontAlgn="auto" hangingPunct="1">
              <a:spcAft>
                <a:spcPts val="0"/>
              </a:spcAft>
              <a:defRPr/>
            </a:pPr>
            <a:r>
              <a:rPr lang="zh-CN" altLang="en-US" dirty="0" smtClean="0">
                <a:solidFill>
                  <a:srgbClr val="FF0000"/>
                </a:solidFill>
              </a:rPr>
              <a:t>项目来源</a:t>
            </a:r>
            <a:endParaRPr lang="zh-CN" altLang="en-US" dirty="0">
              <a:solidFill>
                <a:srgbClr val="FF0000"/>
              </a:solidFill>
            </a:endParaRPr>
          </a:p>
        </p:txBody>
      </p:sp>
      <p:cxnSp>
        <p:nvCxnSpPr>
          <p:cNvPr id="9" name="直接连接符 8"/>
          <p:cNvCxnSpPr/>
          <p:nvPr/>
        </p:nvCxnSpPr>
        <p:spPr>
          <a:xfrm rot="10800000">
            <a:off x="542893" y="3814764"/>
            <a:ext cx="9144063"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V="1">
            <a:off x="0" y="6548200"/>
            <a:ext cx="6022975" cy="55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dirty="0">
              <a:solidFill>
                <a:srgbClr val="FF0000"/>
              </a:solidFill>
            </a:endParaRPr>
          </a:p>
        </p:txBody>
      </p:sp>
      <p:sp>
        <p:nvSpPr>
          <p:cNvPr id="7178" name="TextBox 10"/>
          <p:cNvSpPr txBox="1">
            <a:spLocks noChangeArrowheads="1"/>
          </p:cNvSpPr>
          <p:nvPr/>
        </p:nvSpPr>
        <p:spPr bwMode="auto">
          <a:xfrm>
            <a:off x="4545013" y="6295787"/>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
        <p:nvSpPr>
          <p:cNvPr id="15" name="矩形 14"/>
          <p:cNvSpPr/>
          <p:nvPr/>
        </p:nvSpPr>
        <p:spPr>
          <a:xfrm>
            <a:off x="542891" y="6165629"/>
            <a:ext cx="2236510" cy="400110"/>
          </a:xfrm>
          <a:prstGeom prst="rect">
            <a:avLst/>
          </a:prstGeom>
        </p:spPr>
        <p:txBody>
          <a:bodyPr wrap="none">
            <a:spAutoFit/>
          </a:bodyPr>
          <a:lstStyle/>
          <a:p>
            <a:pPr fontAlgn="auto">
              <a:spcBef>
                <a:spcPct val="50000"/>
              </a:spcBef>
              <a:spcAft>
                <a:spcPts val="0"/>
              </a:spcAft>
              <a:defRPr/>
            </a:pPr>
            <a:r>
              <a:rPr lang="zh-CN" altLang="en-US" b="1" dirty="0" smtClean="0">
                <a:solidFill>
                  <a:srgbClr val="FF0000"/>
                </a:solidFill>
                <a:latin typeface="微软雅黑" pitchFamily="34" charset="-122"/>
                <a:ea typeface="微软雅黑" pitchFamily="34" charset="-122"/>
              </a:rPr>
              <a:t>变频电量测量仪器</a:t>
            </a:r>
            <a:endParaRPr lang="zh-CN" altLang="en-US" sz="4000" b="1" dirty="0">
              <a:solidFill>
                <a:srgbClr val="FF0000"/>
              </a:solidFill>
              <a:latin typeface="微软雅黑" pitchFamily="34" charset="-122"/>
              <a:ea typeface="微软雅黑" pitchFamily="34" charset="-122"/>
            </a:endParaRPr>
          </a:p>
        </p:txBody>
      </p:sp>
      <p:sp>
        <p:nvSpPr>
          <p:cNvPr id="14" name="矩形 13"/>
          <p:cNvSpPr/>
          <p:nvPr/>
        </p:nvSpPr>
        <p:spPr>
          <a:xfrm>
            <a:off x="542891" y="1572538"/>
            <a:ext cx="9286940" cy="2195473"/>
          </a:xfrm>
          <a:prstGeom prst="rect">
            <a:avLst/>
          </a:prstGeom>
        </p:spPr>
        <p:txBody>
          <a:bodyPr wrap="square">
            <a:spAutoFit/>
          </a:bodyPr>
          <a:lstStyle/>
          <a:p>
            <a:pPr eaLnBrk="1" hangingPunct="1">
              <a:lnSpc>
                <a:spcPts val="4100"/>
              </a:lnSpc>
              <a:buFont typeface="Wingdings" pitchFamily="2" charset="2"/>
              <a:buNone/>
            </a:pPr>
            <a:r>
              <a:rPr lang="en-US" altLang="zh-CN" dirty="0" smtClean="0">
                <a:latin typeface="微软雅黑" pitchFamily="34" charset="-122"/>
                <a:ea typeface="微软雅黑" pitchFamily="34" charset="-122"/>
              </a:rPr>
              <a:t>2011</a:t>
            </a:r>
            <a:r>
              <a:rPr lang="zh-CN" altLang="en-US" dirty="0" smtClean="0">
                <a:latin typeface="微软雅黑" pitchFamily="34" charset="-122"/>
                <a:ea typeface="微软雅黑" pitchFamily="34" charset="-122"/>
              </a:rPr>
              <a:t>年度湖南省地方标准制修订项目计划（湘质监函</a:t>
            </a:r>
            <a:r>
              <a:rPr lang="en-US" altLang="zh-CN" dirty="0" smtClean="0">
                <a:latin typeface="微软雅黑" pitchFamily="34" charset="-122"/>
                <a:ea typeface="微软雅黑" pitchFamily="34" charset="-122"/>
              </a:rPr>
              <a:t>〔2011〕261</a:t>
            </a:r>
            <a:r>
              <a:rPr lang="zh-CN" altLang="en-US" dirty="0" smtClean="0">
                <a:latin typeface="微软雅黑" pitchFamily="34" charset="-122"/>
                <a:ea typeface="微软雅黑" pitchFamily="34" charset="-122"/>
              </a:rPr>
              <a:t>号）。</a:t>
            </a:r>
            <a:endParaRPr lang="en-US" altLang="zh-CN" dirty="0" smtClean="0">
              <a:latin typeface="微软雅黑" pitchFamily="34" charset="-122"/>
              <a:ea typeface="微软雅黑" pitchFamily="34" charset="-122"/>
            </a:endParaRPr>
          </a:p>
          <a:p>
            <a:pPr eaLnBrk="1" hangingPunct="1">
              <a:lnSpc>
                <a:spcPts val="4100"/>
              </a:lnSpc>
              <a:buFont typeface="Wingdings" pitchFamily="2" charset="2"/>
              <a:buNone/>
            </a:pPr>
            <a:r>
              <a:rPr lang="zh-CN" altLang="en-US" dirty="0" smtClean="0">
                <a:latin typeface="微软雅黑" pitchFamily="34" charset="-122"/>
                <a:ea typeface="微软雅黑" pitchFamily="34" charset="-122"/>
              </a:rPr>
              <a:t>本标准由湖南省质量技术监督局、</a:t>
            </a:r>
            <a:r>
              <a:rPr lang="zh-CN" altLang="en-US" dirty="0" smtClean="0">
                <a:latin typeface="微软雅黑" pitchFamily="34" charset="-122"/>
                <a:ea typeface="微软雅黑" pitchFamily="34" charset="-122"/>
                <a:hlinkClick r:id="rId2"/>
              </a:rPr>
              <a:t>国家变频电量测量仪器计量站</a:t>
            </a:r>
            <a:r>
              <a:rPr lang="zh-CN" altLang="en-US" dirty="0" smtClean="0">
                <a:latin typeface="微软雅黑" pitchFamily="34" charset="-122"/>
                <a:ea typeface="微软雅黑" pitchFamily="34" charset="-122"/>
              </a:rPr>
              <a:t>提出，湖南省质量技术监督局归口。</a:t>
            </a:r>
            <a:endParaRPr lang="en-US" altLang="zh-CN" dirty="0" smtClean="0">
              <a:latin typeface="微软雅黑" pitchFamily="34" charset="-122"/>
              <a:ea typeface="微软雅黑" pitchFamily="34" charset="-122"/>
            </a:endParaRPr>
          </a:p>
          <a:p>
            <a:pPr eaLnBrk="1" hangingPunct="1">
              <a:lnSpc>
                <a:spcPts val="4100"/>
              </a:lnSpc>
              <a:buFont typeface="Wingdings" pitchFamily="2" charset="2"/>
              <a:buNone/>
            </a:pPr>
            <a:r>
              <a:rPr lang="zh-CN" altLang="en-US" dirty="0" smtClean="0">
                <a:latin typeface="微软雅黑" pitchFamily="34" charset="-122"/>
                <a:ea typeface="微软雅黑" pitchFamily="34" charset="-122"/>
              </a:rPr>
              <a:t>本标准包括 </a:t>
            </a:r>
            <a:r>
              <a:rPr lang="en-US" altLang="zh-CN"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变频电量测量仪器 测量用变送器</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和</a:t>
            </a:r>
            <a:r>
              <a:rPr lang="en-US" altLang="zh-CN"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变频电量测量仪器 分析仪</a:t>
            </a:r>
            <a:r>
              <a:rPr lang="en-US" alt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9" name="矩形 18"/>
          <p:cNvSpPr/>
          <p:nvPr/>
        </p:nvSpPr>
        <p:spPr>
          <a:xfrm>
            <a:off x="542891" y="3833869"/>
            <a:ext cx="4786346" cy="2195473"/>
          </a:xfrm>
          <a:prstGeom prst="rect">
            <a:avLst/>
          </a:prstGeom>
        </p:spPr>
        <p:txBody>
          <a:bodyPr wrap="square">
            <a:spAutoFit/>
          </a:bodyPr>
          <a:lstStyle/>
          <a:p>
            <a:pPr eaLnBrk="1" hangingPunct="1">
              <a:lnSpc>
                <a:spcPts val="4100"/>
              </a:lnSpc>
              <a:buFont typeface="Wingdings" pitchFamily="2" charset="2"/>
              <a:buNone/>
            </a:pPr>
            <a:r>
              <a:rPr lang="zh-CN" altLang="en-US" dirty="0" smtClean="0">
                <a:latin typeface="微软雅黑" pitchFamily="34" charset="-122"/>
                <a:ea typeface="微软雅黑" pitchFamily="34" charset="-122"/>
              </a:rPr>
              <a:t>承担单位：湖南银河电气有限公司</a:t>
            </a:r>
            <a:endParaRPr lang="en-US" altLang="zh-CN" dirty="0" smtClean="0">
              <a:latin typeface="微软雅黑" pitchFamily="34" charset="-122"/>
              <a:ea typeface="微软雅黑" pitchFamily="34" charset="-122"/>
            </a:endParaRPr>
          </a:p>
          <a:p>
            <a:pPr eaLnBrk="1" hangingPunct="1">
              <a:lnSpc>
                <a:spcPts val="4100"/>
              </a:lnSpc>
              <a:buFont typeface="Wingdings" pitchFamily="2" charset="2"/>
              <a:buNone/>
            </a:pPr>
            <a:r>
              <a:rPr lang="zh-CN" altLang="en-US" dirty="0" smtClean="0">
                <a:latin typeface="微软雅黑" pitchFamily="34" charset="-122"/>
                <a:ea typeface="微软雅黑" pitchFamily="34" charset="-122"/>
              </a:rPr>
              <a:t>                 湖南省计量检测研究院</a:t>
            </a:r>
            <a:endParaRPr lang="en-US" altLang="zh-CN" dirty="0" smtClean="0">
              <a:latin typeface="微软雅黑" pitchFamily="34" charset="-122"/>
              <a:ea typeface="微软雅黑" pitchFamily="34" charset="-122"/>
            </a:endParaRPr>
          </a:p>
          <a:p>
            <a:pPr eaLnBrk="1" hangingPunct="1">
              <a:lnSpc>
                <a:spcPts val="4100"/>
              </a:lnSpc>
              <a:buFont typeface="Wingdings" pitchFamily="2" charset="2"/>
              <a:buNone/>
            </a:pPr>
            <a:r>
              <a:rPr lang="zh-CN" altLang="en-US" dirty="0" smtClean="0">
                <a:latin typeface="微软雅黑" pitchFamily="34" charset="-122"/>
                <a:ea typeface="微软雅黑" pitchFamily="34" charset="-122"/>
              </a:rPr>
              <a:t>                 国防科学技术大学</a:t>
            </a:r>
            <a:endParaRPr lang="en-US" altLang="zh-CN" dirty="0" smtClean="0">
              <a:latin typeface="微软雅黑" pitchFamily="34" charset="-122"/>
              <a:ea typeface="微软雅黑" pitchFamily="34" charset="-122"/>
            </a:endParaRPr>
          </a:p>
          <a:p>
            <a:pPr eaLnBrk="1" hangingPunct="1">
              <a:lnSpc>
                <a:spcPts val="4100"/>
              </a:lnSpc>
              <a:buFont typeface="Wingdings" pitchFamily="2" charset="2"/>
              <a:buNone/>
            </a:pPr>
            <a:r>
              <a:rPr lang="zh-CN" altLang="en-US" dirty="0" smtClean="0">
                <a:latin typeface="微软雅黑" pitchFamily="34" charset="-122"/>
                <a:ea typeface="微软雅黑" pitchFamily="34" charset="-122"/>
              </a:rPr>
              <a:t>起止年限：</a:t>
            </a:r>
            <a:r>
              <a:rPr lang="en-US" altLang="zh-CN" dirty="0" smtClean="0">
                <a:latin typeface="微软雅黑" pitchFamily="34" charset="-122"/>
                <a:ea typeface="微软雅黑" pitchFamily="34" charset="-122"/>
              </a:rPr>
              <a:t>2011</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2014</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8038" y="2520950"/>
            <a:ext cx="5570756" cy="1446550"/>
          </a:xfrm>
          <a:prstGeom prst="rect">
            <a:avLst/>
          </a:prstGeom>
        </p:spPr>
        <p:txBody>
          <a:bodyPr wrap="none">
            <a:spAutoFit/>
          </a:bodyPr>
          <a:lstStyle/>
          <a:p>
            <a:pPr fontAlgn="auto">
              <a:spcBef>
                <a:spcPts val="0"/>
              </a:spcBef>
              <a:spcAft>
                <a:spcPts val="0"/>
              </a:spcAft>
              <a:defRPr/>
            </a:pPr>
            <a:r>
              <a:rPr lang="zh-CN" altLang="en-US" sz="6000" b="1" dirty="0" smtClean="0">
                <a:solidFill>
                  <a:srgbClr val="FF0000"/>
                </a:solidFill>
                <a:latin typeface="微软雅黑" pitchFamily="34" charset="-122"/>
                <a:ea typeface="微软雅黑" pitchFamily="34" charset="-122"/>
              </a:rPr>
              <a:t>项目背景及意义</a:t>
            </a:r>
            <a:endParaRPr lang="en-US" altLang="zh-CN" sz="6000" b="1" dirty="0" smtClean="0">
              <a:solidFill>
                <a:srgbClr val="FF0000"/>
              </a:solidFill>
              <a:latin typeface="微软雅黑" pitchFamily="34" charset="-122"/>
              <a:ea typeface="微软雅黑" pitchFamily="34" charset="-122"/>
            </a:endParaRPr>
          </a:p>
          <a:p>
            <a:pPr fontAlgn="auto">
              <a:spcBef>
                <a:spcPts val="0"/>
              </a:spcBef>
              <a:spcAft>
                <a:spcPts val="0"/>
              </a:spcAft>
              <a:defRPr/>
            </a:pPr>
            <a:r>
              <a:rPr lang="zh-CN" altLang="en-US" sz="2800" b="1" dirty="0" smtClean="0">
                <a:solidFill>
                  <a:schemeClr val="tx1">
                    <a:lumMod val="50000"/>
                    <a:lumOff val="50000"/>
                  </a:schemeClr>
                </a:solidFill>
                <a:latin typeface="微软雅黑" pitchFamily="34" charset="-122"/>
                <a:ea typeface="微软雅黑" pitchFamily="34" charset="-122"/>
              </a:rPr>
              <a:t>能效计量、被遗忘的角差</a:t>
            </a:r>
            <a:endParaRPr lang="zh-CN" altLang="en-US" sz="2800" b="1" dirty="0">
              <a:solidFill>
                <a:schemeClr val="tx1">
                  <a:lumMod val="50000"/>
                  <a:lumOff val="50000"/>
                </a:schemeClr>
              </a:solidFill>
              <a:latin typeface="微软雅黑" pitchFamily="34" charset="-122"/>
              <a:ea typeface="微软雅黑" pitchFamily="34" charset="-122"/>
            </a:endParaRPr>
          </a:p>
        </p:txBody>
      </p:sp>
      <p:sp>
        <p:nvSpPr>
          <p:cNvPr id="10243" name="TextBox 4"/>
          <p:cNvSpPr txBox="1">
            <a:spLocks noChangeArrowheads="1"/>
          </p:cNvSpPr>
          <p:nvPr/>
        </p:nvSpPr>
        <p:spPr bwMode="auto">
          <a:xfrm>
            <a:off x="1979613" y="1935163"/>
            <a:ext cx="2768707" cy="27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17300" dirty="0" smtClean="0">
                <a:solidFill>
                  <a:srgbClr val="FF0000"/>
                </a:solidFill>
                <a:latin typeface="Latha" pitchFamily="34" charset="0"/>
                <a:cs typeface="Latha" pitchFamily="34" charset="0"/>
              </a:rPr>
              <a:t>[</a:t>
            </a:r>
            <a:r>
              <a:rPr lang="en-US" altLang="zh-CN" sz="17300" dirty="0" smtClean="0">
                <a:solidFill>
                  <a:srgbClr val="FF0000"/>
                </a:solidFill>
                <a:latin typeface="FrankRuehl" pitchFamily="34" charset="-79"/>
                <a:cs typeface="FrankRuehl" pitchFamily="34" charset="-79"/>
              </a:rPr>
              <a:t>2</a:t>
            </a:r>
            <a:r>
              <a:rPr lang="en-US" altLang="zh-CN" sz="17300" dirty="0" smtClean="0">
                <a:solidFill>
                  <a:srgbClr val="FF0000"/>
                </a:solidFill>
                <a:latin typeface="Latha" pitchFamily="34" charset="0"/>
                <a:cs typeface="Latha" pitchFamily="34" charset="0"/>
              </a:rPr>
              <a:t>]</a:t>
            </a:r>
            <a:endParaRPr lang="zh-CN" altLang="en-US" sz="17300" dirty="0">
              <a:solidFill>
                <a:srgbClr val="FF0000"/>
              </a:solidFill>
              <a:latin typeface="Latha" pitchFamily="34" charset="0"/>
              <a:cs typeface="Latha" pitchFamily="34" charset="0"/>
            </a:endParaRPr>
          </a:p>
        </p:txBody>
      </p:sp>
      <p:sp>
        <p:nvSpPr>
          <p:cNvPr id="10244" name="TextBox 5"/>
          <p:cNvSpPr txBox="1">
            <a:spLocks noChangeArrowheads="1"/>
          </p:cNvSpPr>
          <p:nvPr/>
        </p:nvSpPr>
        <p:spPr bwMode="auto">
          <a:xfrm>
            <a:off x="3446463" y="331152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5" name="Text Box 7"/>
          <p:cNvSpPr txBox="1">
            <a:spLocks noChangeArrowheads="1"/>
          </p:cNvSpPr>
          <p:nvPr/>
        </p:nvSpPr>
        <p:spPr bwMode="auto">
          <a:xfrm>
            <a:off x="4468814" y="1566863"/>
            <a:ext cx="5746750" cy="534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spcBef>
                <a:spcPct val="50000"/>
              </a:spcBef>
            </a:pPr>
            <a:r>
              <a:rPr lang="zh-CN" altLang="en-US" sz="2800" b="1" dirty="0" smtClean="0">
                <a:solidFill>
                  <a:srgbClr val="FF0000"/>
                </a:solidFill>
                <a:latin typeface="微软雅黑" pitchFamily="34" charset="-122"/>
                <a:ea typeface="微软雅黑" pitchFamily="34" charset="-122"/>
              </a:rPr>
              <a:t>传统电量</a:t>
            </a:r>
            <a:endParaRPr lang="zh-CN" altLang="en-US" sz="2800" b="1" dirty="0">
              <a:solidFill>
                <a:srgbClr val="FF0000"/>
              </a:solidFill>
              <a:latin typeface="微软雅黑" pitchFamily="34" charset="-122"/>
              <a:ea typeface="微软雅黑" pitchFamily="34" charset="-122"/>
            </a:endParaRPr>
          </a:p>
        </p:txBody>
      </p:sp>
      <p:sp>
        <p:nvSpPr>
          <p:cNvPr id="35847" name="矩形 2"/>
          <p:cNvSpPr>
            <a:spLocks noChangeArrowheads="1"/>
          </p:cNvSpPr>
          <p:nvPr/>
        </p:nvSpPr>
        <p:spPr bwMode="auto">
          <a:xfrm>
            <a:off x="911402" y="4886334"/>
            <a:ext cx="5400675"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spcBef>
                <a:spcPts val="0"/>
              </a:spcBef>
              <a:buFont typeface="Arial" pitchFamily="34" charset="0"/>
              <a:buChar char="•"/>
            </a:pPr>
            <a:r>
              <a:rPr lang="zh-CN" altLang="en-US" sz="1800" dirty="0" smtClean="0">
                <a:latin typeface="微软雅黑" pitchFamily="34" charset="-122"/>
                <a:ea typeface="微软雅黑" pitchFamily="34" charset="-122"/>
              </a:rPr>
              <a:t>信号特点：非工频、非正弦，不规则</a:t>
            </a:r>
            <a:endParaRPr lang="zh-CN" altLang="en-US" sz="1800" dirty="0">
              <a:latin typeface="微软雅黑" pitchFamily="34" charset="-122"/>
              <a:ea typeface="微软雅黑" pitchFamily="34" charset="-122"/>
            </a:endParaRPr>
          </a:p>
          <a:p>
            <a:pPr marL="285750" indent="-285750" eaLnBrk="1" hangingPunct="1">
              <a:lnSpc>
                <a:spcPct val="150000"/>
              </a:lnSpc>
              <a:spcBef>
                <a:spcPts val="0"/>
              </a:spcBef>
              <a:buFont typeface="Arial" pitchFamily="34" charset="0"/>
              <a:buChar char="•"/>
            </a:pPr>
            <a:r>
              <a:rPr lang="zh-CN" altLang="en-US" sz="1800" dirty="0" smtClean="0">
                <a:latin typeface="微软雅黑" pitchFamily="34" charset="-122"/>
                <a:ea typeface="微软雅黑" pitchFamily="34" charset="-122"/>
              </a:rPr>
              <a:t>测量仪器：霍尔传感器、功率分析仪</a:t>
            </a:r>
            <a:endParaRPr lang="en-US" altLang="zh-CN" sz="1800" dirty="0" smtClean="0">
              <a:latin typeface="微软雅黑" pitchFamily="34" charset="-122"/>
              <a:ea typeface="微软雅黑" pitchFamily="34" charset="-122"/>
            </a:endParaRPr>
          </a:p>
          <a:p>
            <a:pPr marL="285750" indent="-285750" eaLnBrk="1" hangingPunct="1">
              <a:lnSpc>
                <a:spcPct val="150000"/>
              </a:lnSpc>
              <a:spcBef>
                <a:spcPts val="0"/>
              </a:spcBef>
              <a:buFont typeface="Arial" pitchFamily="34" charset="0"/>
              <a:buChar char="•"/>
            </a:pPr>
            <a:r>
              <a:rPr lang="zh-CN" altLang="en-US" sz="1800" dirty="0" smtClean="0">
                <a:latin typeface="微软雅黑" pitchFamily="34" charset="-122"/>
                <a:ea typeface="微软雅黑" pitchFamily="34" charset="-122"/>
              </a:rPr>
              <a:t>测量方法：交流采样、傅里叶变换</a:t>
            </a:r>
            <a:endParaRPr lang="zh-CN" altLang="en-US" sz="1800" dirty="0">
              <a:latin typeface="微软雅黑" pitchFamily="34" charset="-122"/>
              <a:ea typeface="微软雅黑" pitchFamily="34" charset="-122"/>
            </a:endParaRPr>
          </a:p>
        </p:txBody>
      </p:sp>
      <p:sp>
        <p:nvSpPr>
          <p:cNvPr id="35848" name="矩形 3"/>
          <p:cNvSpPr>
            <a:spLocks noChangeArrowheads="1"/>
          </p:cNvSpPr>
          <p:nvPr/>
        </p:nvSpPr>
        <p:spPr bwMode="auto">
          <a:xfrm>
            <a:off x="4468814" y="2341586"/>
            <a:ext cx="5218141"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lnSpc>
                <a:spcPct val="150000"/>
              </a:lnSpc>
              <a:spcBef>
                <a:spcPts val="0"/>
              </a:spcBef>
              <a:buFont typeface="Arial" pitchFamily="34" charset="0"/>
              <a:buChar char="•"/>
            </a:pPr>
            <a:r>
              <a:rPr lang="zh-CN" altLang="en-US" sz="1800" dirty="0" smtClean="0">
                <a:latin typeface="微软雅黑" pitchFamily="34" charset="-122"/>
                <a:ea typeface="微软雅黑" pitchFamily="34" charset="-122"/>
              </a:rPr>
              <a:t>信号特点：工频、正弦，规则</a:t>
            </a:r>
            <a:endParaRPr lang="en-US" altLang="zh-CN" sz="1800" dirty="0" smtClean="0">
              <a:latin typeface="微软雅黑" pitchFamily="34" charset="-122"/>
              <a:ea typeface="微软雅黑" pitchFamily="34" charset="-122"/>
            </a:endParaRPr>
          </a:p>
          <a:p>
            <a:pPr marL="285750" indent="-285750" eaLnBrk="1" hangingPunct="1">
              <a:lnSpc>
                <a:spcPct val="150000"/>
              </a:lnSpc>
              <a:spcBef>
                <a:spcPts val="0"/>
              </a:spcBef>
              <a:buFont typeface="Arial" pitchFamily="34" charset="0"/>
              <a:buChar char="•"/>
            </a:pPr>
            <a:r>
              <a:rPr lang="zh-CN" altLang="en-US" sz="1800" dirty="0" smtClean="0">
                <a:latin typeface="微软雅黑" pitchFamily="34" charset="-122"/>
                <a:ea typeface="微软雅黑" pitchFamily="34" charset="-122"/>
              </a:rPr>
              <a:t>测量仪器：互感器、电压表、电流表、功率表</a:t>
            </a:r>
            <a:endParaRPr lang="en-US" altLang="zh-CN" sz="1800" dirty="0" smtClean="0">
              <a:latin typeface="微软雅黑" pitchFamily="34" charset="-122"/>
              <a:ea typeface="微软雅黑" pitchFamily="34" charset="-122"/>
            </a:endParaRPr>
          </a:p>
          <a:p>
            <a:pPr marL="285750" indent="-285750" eaLnBrk="1" hangingPunct="1">
              <a:lnSpc>
                <a:spcPct val="150000"/>
              </a:lnSpc>
              <a:spcBef>
                <a:spcPts val="0"/>
              </a:spcBef>
              <a:buFont typeface="Arial" pitchFamily="34" charset="0"/>
              <a:buChar char="•"/>
            </a:pPr>
            <a:r>
              <a:rPr lang="zh-CN" altLang="en-US" sz="1800" dirty="0" smtClean="0">
                <a:latin typeface="微软雅黑" pitchFamily="34" charset="-122"/>
                <a:ea typeface="微软雅黑" pitchFamily="34" charset="-122"/>
              </a:rPr>
              <a:t>测量方法：峰值检波、均值检波</a:t>
            </a:r>
            <a:endParaRPr lang="zh-CN" altLang="en-US" sz="1800" dirty="0">
              <a:latin typeface="微软雅黑" pitchFamily="34" charset="-122"/>
              <a:ea typeface="微软雅黑" pitchFamily="34" charset="-122"/>
            </a:endParaRPr>
          </a:p>
        </p:txBody>
      </p:sp>
      <p:sp>
        <p:nvSpPr>
          <p:cNvPr id="14" name="矩形 13"/>
          <p:cNvSpPr/>
          <p:nvPr/>
        </p:nvSpPr>
        <p:spPr>
          <a:xfrm flipV="1">
            <a:off x="814388" y="3963988"/>
            <a:ext cx="9082087" cy="34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5850" name="TextBox 14"/>
          <p:cNvSpPr txBox="1">
            <a:spLocks noChangeArrowheads="1"/>
          </p:cNvSpPr>
          <p:nvPr/>
        </p:nvSpPr>
        <p:spPr bwMode="auto">
          <a:xfrm>
            <a:off x="8420100" y="3711575"/>
            <a:ext cx="671018" cy="5193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700" dirty="0" smtClean="0">
                <a:solidFill>
                  <a:srgbClr val="FF0000"/>
                </a:solidFill>
                <a:latin typeface="Impact" pitchFamily="34" charset="0"/>
              </a:rPr>
              <a:t>VFE</a:t>
            </a:r>
            <a:endParaRPr lang="zh-CN" altLang="en-US" sz="2700" dirty="0">
              <a:solidFill>
                <a:srgbClr val="FF0000"/>
              </a:solidFill>
              <a:latin typeface="Impact" pitchFamily="34" charset="0"/>
            </a:endParaRPr>
          </a:p>
        </p:txBody>
      </p:sp>
      <p:sp>
        <p:nvSpPr>
          <p:cNvPr id="13" name="矩形 12"/>
          <p:cNvSpPr/>
          <p:nvPr/>
        </p:nvSpPr>
        <p:spPr>
          <a:xfrm>
            <a:off x="400015" y="242864"/>
            <a:ext cx="10001320" cy="1143903"/>
          </a:xfrm>
          <a:prstGeom prst="rect">
            <a:avLst/>
          </a:prstGeom>
        </p:spPr>
        <p:txBody>
          <a:bodyPr wrap="square">
            <a:spAutoFit/>
          </a:bodyPr>
          <a:lstStyle/>
          <a:p>
            <a:pPr eaLnBrk="1" hangingPunct="1">
              <a:lnSpc>
                <a:spcPts val="4100"/>
              </a:lnSpc>
              <a:buFont typeface="Wingdings" pitchFamily="2" charset="2"/>
              <a:buNone/>
            </a:pPr>
            <a:r>
              <a:rPr lang="zh-CN" altLang="en-US" dirty="0" smtClean="0">
                <a:latin typeface="微软雅黑" pitchFamily="34" charset="-122"/>
                <a:ea typeface="微软雅黑" pitchFamily="34" charset="-122"/>
              </a:rPr>
              <a:t>随着变频调速技术，新能源逆变并网技术等的发展，电力电子工程师们逐渐发现，测量、计量、控制、保护过程所面对的主要电参量</a:t>
            </a:r>
            <a:r>
              <a:rPr lang="en-US" altLang="zh-CN" dirty="0" smtClean="0">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hlinkClick r:id="rId2"/>
              </a:rPr>
              <a:t>变频电量</a:t>
            </a:r>
            <a:r>
              <a:rPr lang="zh-CN" altLang="en-US" dirty="0" smtClean="0">
                <a:latin typeface="微软雅黑" pitchFamily="34" charset="-122"/>
                <a:ea typeface="微软雅黑" pitchFamily="34" charset="-122"/>
              </a:rPr>
              <a:t>已经发生了质的变化。</a:t>
            </a:r>
            <a:endParaRPr lang="zh-CN" altLang="en-US" dirty="0">
              <a:latin typeface="微软雅黑" pitchFamily="34" charset="-122"/>
              <a:ea typeface="微软雅黑" pitchFamily="34" charset="-122"/>
            </a:endParaRPr>
          </a:p>
        </p:txBody>
      </p:sp>
      <p:pic>
        <p:nvPicPr>
          <p:cNvPr id="16" name="图片 15" descr="绿.png"/>
          <p:cNvPicPr>
            <a:picLocks noChangeAspect="1"/>
          </p:cNvPicPr>
          <p:nvPr/>
        </p:nvPicPr>
        <p:blipFill>
          <a:blip r:embed="rId3" cstate="print"/>
          <a:srcRect l="14354" t="10000" r="10290" b="15000"/>
          <a:stretch>
            <a:fillRect/>
          </a:stretch>
        </p:blipFill>
        <p:spPr>
          <a:xfrm>
            <a:off x="542891" y="1671624"/>
            <a:ext cx="3786214" cy="1802959"/>
          </a:xfrm>
          <a:prstGeom prst="rect">
            <a:avLst/>
          </a:prstGeom>
        </p:spPr>
      </p:pic>
      <p:pic>
        <p:nvPicPr>
          <p:cNvPr id="19" name="图片 18" descr="整流器输入波形.png"/>
          <p:cNvPicPr>
            <a:picLocks noChangeAspect="1"/>
          </p:cNvPicPr>
          <p:nvPr/>
        </p:nvPicPr>
        <p:blipFill>
          <a:blip r:embed="rId4" cstate="print"/>
          <a:srcRect l="4902" t="57516" r="19620" b="12418"/>
          <a:stretch>
            <a:fillRect/>
          </a:stretch>
        </p:blipFill>
        <p:spPr>
          <a:xfrm>
            <a:off x="6329369" y="4243392"/>
            <a:ext cx="3429024" cy="1024443"/>
          </a:xfrm>
          <a:prstGeom prst="rect">
            <a:avLst/>
          </a:prstGeom>
        </p:spPr>
      </p:pic>
      <p:pic>
        <p:nvPicPr>
          <p:cNvPr id="20" name="图片 19" descr="两电平变频器输出波形.png"/>
          <p:cNvPicPr>
            <a:picLocks noChangeAspect="1"/>
          </p:cNvPicPr>
          <p:nvPr/>
        </p:nvPicPr>
        <p:blipFill>
          <a:blip r:embed="rId5" cstate="print"/>
          <a:srcRect l="7407" t="59259" r="21106" b="14403"/>
          <a:stretch>
            <a:fillRect/>
          </a:stretch>
        </p:blipFill>
        <p:spPr>
          <a:xfrm>
            <a:off x="6329369" y="5296163"/>
            <a:ext cx="3429024" cy="947493"/>
          </a:xfrm>
          <a:prstGeom prst="rect">
            <a:avLst/>
          </a:prstGeom>
        </p:spPr>
      </p:pic>
      <p:sp>
        <p:nvSpPr>
          <p:cNvPr id="11" name="Text Box 7"/>
          <p:cNvSpPr txBox="1">
            <a:spLocks noChangeArrowheads="1"/>
          </p:cNvSpPr>
          <p:nvPr/>
        </p:nvSpPr>
        <p:spPr bwMode="auto">
          <a:xfrm>
            <a:off x="1042957" y="4208471"/>
            <a:ext cx="2214578" cy="534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spcBef>
                <a:spcPct val="50000"/>
              </a:spcBef>
            </a:pPr>
            <a:r>
              <a:rPr lang="zh-CN" altLang="en-US" sz="2800" b="1" dirty="0" smtClean="0">
                <a:solidFill>
                  <a:srgbClr val="FF0000"/>
                </a:solidFill>
                <a:latin typeface="微软雅黑" pitchFamily="34" charset="-122"/>
                <a:ea typeface="微软雅黑" pitchFamily="34" charset="-122"/>
              </a:rPr>
              <a:t>变频电量</a:t>
            </a:r>
            <a:endParaRPr lang="zh-CN" altLang="en-US" sz="28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542891" y="2386004"/>
            <a:ext cx="9715568" cy="2400657"/>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rPr>
              <a:t>用于传输功率的，并且满足下述条件之一的交流电量：</a:t>
            </a:r>
          </a:p>
          <a:p>
            <a:pPr>
              <a:lnSpc>
                <a:spcPct val="150000"/>
              </a:lnSpc>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、信号频谱仅包含一种频率成分，而频率不局限于工频的交流电信号；（非工频）</a:t>
            </a:r>
          </a:p>
          <a:p>
            <a:pPr>
              <a:lnSpc>
                <a:spcPct val="150000"/>
              </a:lnSpc>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、信号频谱包含两种或更多的被关注的频率成分的电信号。（非正弦）</a:t>
            </a:r>
          </a:p>
          <a:p>
            <a:pPr>
              <a:lnSpc>
                <a:spcPct val="150000"/>
              </a:lnSpc>
            </a:pPr>
            <a:r>
              <a:rPr lang="zh-CN" altLang="en-US" dirty="0" smtClean="0">
                <a:latin typeface="微软雅黑" pitchFamily="34" charset="-122"/>
                <a:ea typeface="微软雅黑" pitchFamily="34" charset="-122"/>
              </a:rPr>
              <a:t>变频电量包括电压、电流以及电压电流引出的有功功率、无功功率、视在功率、有功电能、无功电能等。</a:t>
            </a:r>
            <a:endParaRPr lang="zh-CN" altLang="en-US" dirty="0">
              <a:latin typeface="微软雅黑" pitchFamily="34" charset="-122"/>
              <a:ea typeface="微软雅黑" pitchFamily="34" charset="-122"/>
            </a:endParaRPr>
          </a:p>
        </p:txBody>
      </p:sp>
      <p:sp>
        <p:nvSpPr>
          <p:cNvPr id="12" name="AutoShape 18"/>
          <p:cNvSpPr>
            <a:spLocks noChangeArrowheads="1"/>
          </p:cNvSpPr>
          <p:nvPr/>
        </p:nvSpPr>
        <p:spPr bwMode="auto">
          <a:xfrm>
            <a:off x="471453" y="2171690"/>
            <a:ext cx="9852025" cy="2643206"/>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15" name="AutoShape 19"/>
          <p:cNvSpPr>
            <a:spLocks noChangeArrowheads="1"/>
          </p:cNvSpPr>
          <p:nvPr/>
        </p:nvSpPr>
        <p:spPr bwMode="gray">
          <a:xfrm>
            <a:off x="3900477" y="1958967"/>
            <a:ext cx="2507038" cy="429680"/>
          </a:xfrm>
          <a:prstGeom prst="roundRect">
            <a:avLst>
              <a:gd name="adj" fmla="val 34483"/>
            </a:avLst>
          </a:prstGeom>
          <a:solidFill>
            <a:srgbClr val="FF0000"/>
          </a:solidFill>
          <a:ln w="9525">
            <a:solidFill>
              <a:srgbClr val="FF0000"/>
            </a:solid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17" name="标题 1"/>
          <p:cNvSpPr>
            <a:spLocks noGrp="1"/>
          </p:cNvSpPr>
          <p:nvPr>
            <p:ph type="title"/>
          </p:nvPr>
        </p:nvSpPr>
        <p:spPr>
          <a:xfrm>
            <a:off x="4471981" y="1887529"/>
            <a:ext cx="1619227" cy="569913"/>
          </a:xfrm>
          <a:noFill/>
        </p:spPr>
        <p:txBody>
          <a:bodyPr rtlCol="0">
            <a:normAutofit/>
          </a:bodyPr>
          <a:lstStyle/>
          <a:p>
            <a:pPr eaLnBrk="1" fontAlgn="auto" hangingPunct="1">
              <a:spcAft>
                <a:spcPts val="0"/>
              </a:spcAft>
              <a:defRPr/>
            </a:pPr>
            <a:r>
              <a:rPr lang="zh-CN" altLang="en-US" sz="2400" dirty="0" smtClean="0">
                <a:solidFill>
                  <a:schemeClr val="bg1"/>
                </a:solidFill>
              </a:rPr>
              <a:t>变频电量</a:t>
            </a:r>
            <a:endParaRPr lang="zh-CN" altLang="en-US" sz="2400" dirty="0">
              <a:solidFill>
                <a:schemeClr val="bg1"/>
              </a:solidFill>
            </a:endParaRPr>
          </a:p>
        </p:txBody>
      </p:sp>
      <p:sp>
        <p:nvSpPr>
          <p:cNvPr id="21" name="TextBox 14"/>
          <p:cNvSpPr txBox="1">
            <a:spLocks noChangeArrowheads="1"/>
          </p:cNvSpPr>
          <p:nvPr/>
        </p:nvSpPr>
        <p:spPr bwMode="auto">
          <a:xfrm>
            <a:off x="8543947" y="4243392"/>
            <a:ext cx="1337867" cy="11195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6600" dirty="0" smtClean="0">
                <a:solidFill>
                  <a:srgbClr val="FF0000"/>
                </a:solidFill>
                <a:latin typeface="Impact" pitchFamily="34" charset="0"/>
              </a:rPr>
              <a:t>VFE</a:t>
            </a:r>
            <a:endParaRPr lang="zh-CN" altLang="en-US" sz="6600" dirty="0">
              <a:solidFill>
                <a:srgbClr val="FF0000"/>
              </a:solidFill>
              <a:latin typeface="Impac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542891" y="2886070"/>
            <a:ext cx="9715568" cy="1754326"/>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hlinkClick r:id="rId2"/>
              </a:rPr>
              <a:t>变频电量变送器</a:t>
            </a:r>
            <a:r>
              <a:rPr lang="zh-CN" altLang="en-US" dirty="0" smtClean="0">
                <a:latin typeface="微软雅黑" pitchFamily="34" charset="-122"/>
                <a:ea typeface="微软雅黑" pitchFamily="34" charset="-122"/>
              </a:rPr>
              <a:t>是指将</a:t>
            </a:r>
            <a:r>
              <a:rPr lang="zh-CN" altLang="en-US" dirty="0" smtClean="0">
                <a:latin typeface="微软雅黑" pitchFamily="34" charset="-122"/>
                <a:ea typeface="微软雅黑" pitchFamily="34" charset="-122"/>
              </a:rPr>
              <a:t>变频电量转换成方便二次设备使用的、遵循一定标准、并包含一次变频电量在变送器带宽范围内的全部特征信息的模拟信号或数字编码信号的装置。</a:t>
            </a:r>
            <a:endParaRPr lang="en-US" altLang="zh-CN"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常见的变频电量变送器有：各类霍尔电压传感器、霍尔电流传感器、罗氏线圈及</a:t>
            </a:r>
            <a:r>
              <a:rPr lang="en-US" altLang="zh-CN" sz="1600" dirty="0" err="1" smtClean="0">
                <a:latin typeface="微软雅黑" pitchFamily="34" charset="-122"/>
                <a:ea typeface="微软雅黑" pitchFamily="34" charset="-122"/>
              </a:rPr>
              <a:t>AnyWay</a:t>
            </a:r>
            <a:r>
              <a:rPr lang="zh-CN" altLang="en-US" sz="1600" dirty="0" smtClean="0">
                <a:latin typeface="微软雅黑" pitchFamily="34" charset="-122"/>
                <a:ea typeface="微软雅黑" pitchFamily="34" charset="-122"/>
              </a:rPr>
              <a:t>的</a:t>
            </a:r>
            <a:r>
              <a:rPr lang="en-US" altLang="zh-CN" sz="1600" dirty="0" smtClean="0">
                <a:latin typeface="微软雅黑" pitchFamily="34" charset="-122"/>
                <a:ea typeface="微软雅黑" pitchFamily="34" charset="-122"/>
              </a:rPr>
              <a:t>SP</a:t>
            </a:r>
            <a:r>
              <a:rPr lang="zh-CN" altLang="en-US" sz="1600" dirty="0" smtClean="0">
                <a:latin typeface="微软雅黑" pitchFamily="34" charset="-122"/>
                <a:ea typeface="微软雅黑" pitchFamily="34" charset="-122"/>
              </a:rPr>
              <a:t>系列变频功率传感器和</a:t>
            </a:r>
            <a:r>
              <a:rPr lang="en-US" altLang="zh-CN" sz="1600" dirty="0" smtClean="0">
                <a:latin typeface="微软雅黑" pitchFamily="34" charset="-122"/>
                <a:ea typeface="微软雅黑" pitchFamily="34" charset="-122"/>
              </a:rPr>
              <a:t>DT</a:t>
            </a:r>
            <a:r>
              <a:rPr lang="zh-CN" altLang="en-US" sz="1600" dirty="0" smtClean="0">
                <a:latin typeface="微软雅黑" pitchFamily="34" charset="-122"/>
                <a:ea typeface="微软雅黑" pitchFamily="34" charset="-122"/>
              </a:rPr>
              <a:t>系列数字变送器。</a:t>
            </a:r>
            <a:endParaRPr lang="zh-CN" altLang="en-US" sz="1600" dirty="0">
              <a:latin typeface="微软雅黑" pitchFamily="34" charset="-122"/>
              <a:ea typeface="微软雅黑" pitchFamily="34" charset="-122"/>
            </a:endParaRPr>
          </a:p>
        </p:txBody>
      </p:sp>
      <p:sp>
        <p:nvSpPr>
          <p:cNvPr id="12" name="AutoShape 18"/>
          <p:cNvSpPr>
            <a:spLocks noChangeArrowheads="1"/>
          </p:cNvSpPr>
          <p:nvPr/>
        </p:nvSpPr>
        <p:spPr bwMode="auto">
          <a:xfrm>
            <a:off x="471453" y="2171690"/>
            <a:ext cx="9852025" cy="2643206"/>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15" name="AutoShape 19"/>
          <p:cNvSpPr>
            <a:spLocks noChangeArrowheads="1"/>
          </p:cNvSpPr>
          <p:nvPr/>
        </p:nvSpPr>
        <p:spPr bwMode="gray">
          <a:xfrm>
            <a:off x="3900477" y="1958967"/>
            <a:ext cx="2507038" cy="429680"/>
          </a:xfrm>
          <a:prstGeom prst="roundRect">
            <a:avLst>
              <a:gd name="adj" fmla="val 34483"/>
            </a:avLst>
          </a:prstGeom>
          <a:solidFill>
            <a:srgbClr val="FF0000"/>
          </a:solidFill>
          <a:ln w="9525">
            <a:solidFill>
              <a:srgbClr val="FF0000"/>
            </a:solid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17" name="标题 1"/>
          <p:cNvSpPr>
            <a:spLocks noGrp="1"/>
          </p:cNvSpPr>
          <p:nvPr>
            <p:ph type="title"/>
          </p:nvPr>
        </p:nvSpPr>
        <p:spPr>
          <a:xfrm>
            <a:off x="4114791" y="1887529"/>
            <a:ext cx="2286016" cy="569913"/>
          </a:xfrm>
          <a:noFill/>
        </p:spPr>
        <p:txBody>
          <a:bodyPr rtlCol="0">
            <a:normAutofit fontScale="90000"/>
          </a:bodyPr>
          <a:lstStyle/>
          <a:p>
            <a:pPr eaLnBrk="1" fontAlgn="auto" hangingPunct="1">
              <a:spcAft>
                <a:spcPts val="0"/>
              </a:spcAft>
              <a:defRPr/>
            </a:pPr>
            <a:r>
              <a:rPr lang="zh-CN" altLang="en-US" sz="2400" dirty="0" smtClean="0">
                <a:solidFill>
                  <a:schemeClr val="bg1"/>
                </a:solidFill>
              </a:rPr>
              <a:t>变频电量变送器</a:t>
            </a:r>
            <a:endParaRPr lang="zh-CN" altLang="en-US" sz="2400" dirty="0">
              <a:solidFill>
                <a:schemeClr val="bg1"/>
              </a:solidFill>
            </a:endParaRPr>
          </a:p>
        </p:txBody>
      </p:sp>
      <p:sp>
        <p:nvSpPr>
          <p:cNvPr id="21" name="TextBox 14"/>
          <p:cNvSpPr txBox="1">
            <a:spLocks noChangeArrowheads="1"/>
          </p:cNvSpPr>
          <p:nvPr/>
        </p:nvSpPr>
        <p:spPr bwMode="auto">
          <a:xfrm>
            <a:off x="8543947" y="4243392"/>
            <a:ext cx="1337867" cy="11195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6600" dirty="0" smtClean="0">
                <a:solidFill>
                  <a:srgbClr val="FF0000"/>
                </a:solidFill>
                <a:latin typeface="Impact" pitchFamily="34" charset="0"/>
              </a:rPr>
              <a:t>VFE</a:t>
            </a:r>
            <a:endParaRPr lang="zh-CN" altLang="en-US" sz="6600" dirty="0">
              <a:solidFill>
                <a:srgbClr val="FF0000"/>
              </a:solidFill>
              <a:latin typeface="Impact" pitchFamily="34" charset="0"/>
            </a:endParaRPr>
          </a:p>
        </p:txBody>
      </p:sp>
      <p:pic>
        <p:nvPicPr>
          <p:cNvPr id="8" name="图片 7" descr="DSC_6624副本副本.jpg"/>
          <p:cNvPicPr>
            <a:picLocks noChangeAspect="1"/>
          </p:cNvPicPr>
          <p:nvPr/>
        </p:nvPicPr>
        <p:blipFill>
          <a:blip r:embed="rId3" cstate="print"/>
          <a:stretch>
            <a:fillRect/>
          </a:stretch>
        </p:blipFill>
        <p:spPr>
          <a:xfrm>
            <a:off x="7615253" y="1171558"/>
            <a:ext cx="2214578" cy="158120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685767" y="2600318"/>
            <a:ext cx="9501254" cy="2123658"/>
          </a:xfrm>
          <a:prstGeom prst="rect">
            <a:avLst/>
          </a:prstGeom>
        </p:spPr>
        <p:txBody>
          <a:bodyPr wrap="square">
            <a:spAutoFit/>
          </a:bodyPr>
          <a:lstStyle/>
          <a:p>
            <a:pPr>
              <a:lnSpc>
                <a:spcPct val="150000"/>
              </a:lnSpc>
            </a:pPr>
            <a:r>
              <a:rPr lang="zh-CN" altLang="en-US" dirty="0" smtClean="0">
                <a:latin typeface="微软雅黑" pitchFamily="34" charset="-122"/>
                <a:ea typeface="微软雅黑" pitchFamily="34" charset="-122"/>
                <a:hlinkClick r:id="rId2"/>
              </a:rPr>
              <a:t>变频电量分析仪</a:t>
            </a:r>
            <a:r>
              <a:rPr lang="zh-CN" altLang="en-US" dirty="0" smtClean="0">
                <a:latin typeface="微软雅黑" pitchFamily="34" charset="-122"/>
                <a:ea typeface="微软雅黑" pitchFamily="34" charset="-122"/>
              </a:rPr>
              <a:t>是指以</a:t>
            </a:r>
            <a:r>
              <a:rPr lang="zh-CN" altLang="en-US" dirty="0" smtClean="0">
                <a:latin typeface="微软雅黑" pitchFamily="34" charset="-122"/>
                <a:ea typeface="微软雅黑" pitchFamily="34" charset="-122"/>
              </a:rPr>
              <a:t>变频电量为基本测量和分析对象的，具有人机界面的仪器装置。</a:t>
            </a:r>
            <a:endParaRPr lang="en-US" altLang="zh-CN"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基于模拟量传输的变频电量分析仪有：</a:t>
            </a:r>
            <a:r>
              <a:rPr lang="en-US" altLang="zh-CN" sz="1600" dirty="0" smtClean="0">
                <a:latin typeface="微软雅黑" pitchFamily="34" charset="-122"/>
                <a:ea typeface="微软雅黑" pitchFamily="34" charset="-122"/>
              </a:rPr>
              <a:t>YOKOGAWA</a:t>
            </a:r>
            <a:r>
              <a:rPr lang="zh-CN" altLang="en-US" sz="1600" dirty="0" smtClean="0">
                <a:latin typeface="微软雅黑" pitchFamily="34" charset="-122"/>
                <a:ea typeface="微软雅黑" pitchFamily="34" charset="-122"/>
              </a:rPr>
              <a:t>的</a:t>
            </a:r>
            <a:r>
              <a:rPr lang="en-US" altLang="zh-CN" sz="1600" dirty="0" smtClean="0">
                <a:latin typeface="微软雅黑" pitchFamily="34" charset="-122"/>
                <a:ea typeface="微软雅黑" pitchFamily="34" charset="-122"/>
              </a:rPr>
              <a:t>WT3000</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FLUKE</a:t>
            </a:r>
            <a:r>
              <a:rPr lang="zh-CN" altLang="en-US" sz="1600" dirty="0" smtClean="0">
                <a:latin typeface="微软雅黑" pitchFamily="34" charset="-122"/>
                <a:ea typeface="微软雅黑" pitchFamily="34" charset="-122"/>
              </a:rPr>
              <a:t>的</a:t>
            </a:r>
            <a:r>
              <a:rPr lang="en-US" altLang="zh-CN" sz="1600" dirty="0" smtClean="0">
                <a:latin typeface="微软雅黑" pitchFamily="34" charset="-122"/>
                <a:ea typeface="微软雅黑" pitchFamily="34" charset="-122"/>
              </a:rPr>
              <a:t>NORMA5000</a:t>
            </a:r>
            <a:r>
              <a:rPr lang="zh-CN" altLang="en-US" sz="1600" dirty="0" smtClean="0">
                <a:latin typeface="微软雅黑" pitchFamily="34" charset="-122"/>
                <a:ea typeface="微软雅黑" pitchFamily="34" charset="-122"/>
              </a:rPr>
              <a:t>、</a:t>
            </a:r>
            <a:r>
              <a:rPr lang="en-US" altLang="zh-CN" sz="1600" dirty="0" err="1" smtClean="0">
                <a:latin typeface="微软雅黑" pitchFamily="34" charset="-122"/>
                <a:ea typeface="微软雅黑" pitchFamily="34" charset="-122"/>
              </a:rPr>
              <a:t>tektronix</a:t>
            </a:r>
            <a:r>
              <a:rPr lang="zh-CN" altLang="en-US" sz="1600" dirty="0" smtClean="0">
                <a:latin typeface="微软雅黑" pitchFamily="34" charset="-122"/>
                <a:ea typeface="微软雅黑" pitchFamily="34" charset="-122"/>
              </a:rPr>
              <a:t>的</a:t>
            </a:r>
            <a:r>
              <a:rPr lang="en-US" altLang="zh-CN" sz="1600" dirty="0" smtClean="0">
                <a:latin typeface="微软雅黑" pitchFamily="34" charset="-122"/>
                <a:ea typeface="微软雅黑" pitchFamily="34" charset="-122"/>
              </a:rPr>
              <a:t>PA4000</a:t>
            </a:r>
            <a:r>
              <a:rPr lang="zh-CN" altLang="en-US" sz="1600" dirty="0" smtClean="0">
                <a:latin typeface="微软雅黑" pitchFamily="34" charset="-122"/>
                <a:ea typeface="微软雅黑" pitchFamily="34" charset="-122"/>
              </a:rPr>
              <a:t>、广州致远的</a:t>
            </a:r>
            <a:r>
              <a:rPr lang="en-US" altLang="zh-CN" sz="1600" dirty="0" smtClean="0">
                <a:latin typeface="微软雅黑" pitchFamily="34" charset="-122"/>
                <a:ea typeface="微软雅黑" pitchFamily="34" charset="-122"/>
              </a:rPr>
              <a:t>PA6000</a:t>
            </a:r>
            <a:r>
              <a:rPr lang="zh-CN" altLang="en-US" sz="1600" dirty="0" smtClean="0">
                <a:latin typeface="微软雅黑" pitchFamily="34" charset="-122"/>
                <a:ea typeface="微软雅黑" pitchFamily="34" charset="-122"/>
              </a:rPr>
              <a:t>等</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基于数字量传输的变频电量分析仪有：</a:t>
            </a:r>
            <a:r>
              <a:rPr lang="en-US" altLang="zh-CN" sz="1600" dirty="0" err="1" smtClean="0">
                <a:latin typeface="微软雅黑" pitchFamily="34" charset="-122"/>
                <a:ea typeface="微软雅黑" pitchFamily="34" charset="-122"/>
              </a:rPr>
              <a:t>AnyWay</a:t>
            </a:r>
            <a:r>
              <a:rPr lang="zh-CN" altLang="en-US" sz="1600" dirty="0" smtClean="0">
                <a:latin typeface="微软雅黑" pitchFamily="34" charset="-122"/>
                <a:ea typeface="微软雅黑" pitchFamily="34" charset="-122"/>
              </a:rPr>
              <a:t>的</a:t>
            </a:r>
            <a:r>
              <a:rPr lang="en-US" altLang="zh-CN" sz="1600" dirty="0" smtClean="0">
                <a:latin typeface="微软雅黑" pitchFamily="34" charset="-122"/>
                <a:ea typeface="微软雅黑" pitchFamily="34" charset="-122"/>
              </a:rPr>
              <a:t>WP4000</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12" name="AutoShape 18"/>
          <p:cNvSpPr>
            <a:spLocks noChangeArrowheads="1"/>
          </p:cNvSpPr>
          <p:nvPr/>
        </p:nvSpPr>
        <p:spPr bwMode="auto">
          <a:xfrm>
            <a:off x="471453" y="2171690"/>
            <a:ext cx="9852025" cy="2643206"/>
          </a:xfrm>
          <a:prstGeom prst="roundRect">
            <a:avLst>
              <a:gd name="adj" fmla="val 4690"/>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p>
        </p:txBody>
      </p:sp>
      <p:sp>
        <p:nvSpPr>
          <p:cNvPr id="15" name="AutoShape 19"/>
          <p:cNvSpPr>
            <a:spLocks noChangeArrowheads="1"/>
          </p:cNvSpPr>
          <p:nvPr/>
        </p:nvSpPr>
        <p:spPr bwMode="gray">
          <a:xfrm>
            <a:off x="3900477" y="1958967"/>
            <a:ext cx="2507038" cy="429680"/>
          </a:xfrm>
          <a:prstGeom prst="roundRect">
            <a:avLst>
              <a:gd name="adj" fmla="val 34483"/>
            </a:avLst>
          </a:prstGeom>
          <a:solidFill>
            <a:srgbClr val="FF0000"/>
          </a:solidFill>
          <a:ln w="9525">
            <a:solidFill>
              <a:srgbClr val="FF0000"/>
            </a:solidFill>
            <a:round/>
            <a:headEnd/>
            <a:tailEnd/>
          </a:ln>
          <a:effectLst/>
        </p:spPr>
        <p:txBody>
          <a:bodyPr wrap="none" anchor="ctr"/>
          <a:lstStyle/>
          <a:p>
            <a:pPr fontAlgn="auto">
              <a:spcBef>
                <a:spcPts val="0"/>
              </a:spcBef>
              <a:spcAft>
                <a:spcPts val="0"/>
              </a:spcAft>
              <a:defRPr/>
            </a:pPr>
            <a:endParaRPr lang="zh-CN" altLang="en-US">
              <a:latin typeface="Arial" charset="0"/>
            </a:endParaRPr>
          </a:p>
        </p:txBody>
      </p:sp>
      <p:sp>
        <p:nvSpPr>
          <p:cNvPr id="17" name="标题 1"/>
          <p:cNvSpPr>
            <a:spLocks noGrp="1"/>
          </p:cNvSpPr>
          <p:nvPr>
            <p:ph type="title"/>
          </p:nvPr>
        </p:nvSpPr>
        <p:spPr>
          <a:xfrm>
            <a:off x="4043353" y="1887529"/>
            <a:ext cx="2214578" cy="569913"/>
          </a:xfrm>
          <a:noFill/>
        </p:spPr>
        <p:txBody>
          <a:bodyPr rtlCol="0">
            <a:normAutofit fontScale="90000"/>
          </a:bodyPr>
          <a:lstStyle/>
          <a:p>
            <a:pPr eaLnBrk="1" fontAlgn="auto" hangingPunct="1">
              <a:spcAft>
                <a:spcPts val="0"/>
              </a:spcAft>
              <a:defRPr/>
            </a:pPr>
            <a:r>
              <a:rPr lang="zh-CN" altLang="en-US" sz="2400" dirty="0" smtClean="0">
                <a:solidFill>
                  <a:schemeClr val="bg1"/>
                </a:solidFill>
              </a:rPr>
              <a:t>变频电量分析仪</a:t>
            </a:r>
            <a:endParaRPr lang="zh-CN" altLang="en-US" sz="2400" dirty="0">
              <a:solidFill>
                <a:schemeClr val="bg1"/>
              </a:solidFill>
            </a:endParaRPr>
          </a:p>
        </p:txBody>
      </p:sp>
      <p:sp>
        <p:nvSpPr>
          <p:cNvPr id="21" name="TextBox 14"/>
          <p:cNvSpPr txBox="1">
            <a:spLocks noChangeArrowheads="1"/>
          </p:cNvSpPr>
          <p:nvPr/>
        </p:nvSpPr>
        <p:spPr bwMode="auto">
          <a:xfrm>
            <a:off x="8543947" y="4243392"/>
            <a:ext cx="1337867" cy="11195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2870" tIns="51435" rIns="102870" bIns="5143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6600" dirty="0" smtClean="0">
                <a:solidFill>
                  <a:srgbClr val="FF0000"/>
                </a:solidFill>
                <a:latin typeface="Impact" pitchFamily="34" charset="0"/>
              </a:rPr>
              <a:t>VFE</a:t>
            </a:r>
            <a:endParaRPr lang="zh-CN" altLang="en-US" sz="6600" dirty="0">
              <a:solidFill>
                <a:srgbClr val="FF0000"/>
              </a:solidFill>
              <a:latin typeface="Impact" pitchFamily="34" charset="0"/>
            </a:endParaRPr>
          </a:p>
        </p:txBody>
      </p:sp>
      <p:pic>
        <p:nvPicPr>
          <p:cNvPr id="7" name="图片 6" descr="WP4000-界面图-5.jpg"/>
          <p:cNvPicPr>
            <a:picLocks noChangeAspect="1"/>
          </p:cNvPicPr>
          <p:nvPr/>
        </p:nvPicPr>
        <p:blipFill>
          <a:blip r:embed="rId3" cstate="print"/>
          <a:stretch>
            <a:fillRect/>
          </a:stretch>
        </p:blipFill>
        <p:spPr>
          <a:xfrm>
            <a:off x="7329501" y="671492"/>
            <a:ext cx="2523609" cy="197726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2324</Words>
  <Application>Microsoft Office PowerPoint</Application>
  <PresentationFormat>自定义</PresentationFormat>
  <Paragraphs>329</Paragraphs>
  <Slides>36</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vt:lpstr>
      <vt:lpstr>宋体</vt:lpstr>
      <vt:lpstr>微软雅黑</vt:lpstr>
      <vt:lpstr>Impact</vt:lpstr>
      <vt:lpstr>Calibri</vt:lpstr>
      <vt:lpstr>Latha</vt:lpstr>
      <vt:lpstr>FrankRuehl</vt:lpstr>
      <vt:lpstr>Wingdings</vt:lpstr>
      <vt:lpstr>Times New Roman</vt:lpstr>
      <vt:lpstr>Office 主题​​</vt:lpstr>
      <vt:lpstr>幻灯片 1</vt:lpstr>
      <vt:lpstr>目录  CONTENTS</vt:lpstr>
      <vt:lpstr>幻灯片 3</vt:lpstr>
      <vt:lpstr>项目来源</vt:lpstr>
      <vt:lpstr>幻灯片 5</vt:lpstr>
      <vt:lpstr>幻灯片 6</vt:lpstr>
      <vt:lpstr>变频电量</vt:lpstr>
      <vt:lpstr>变频电量变送器</vt:lpstr>
      <vt:lpstr>变频电量分析仪</vt:lpstr>
      <vt:lpstr>变频电量测量仪器现状</vt:lpstr>
      <vt:lpstr>变频电量测量仪器现状准确限值频率范围不明确</vt:lpstr>
      <vt:lpstr>变频电量测量仪器现状角差指标不明确</vt:lpstr>
      <vt:lpstr>变频电量测量仪器现状准确度标称差方式混乱</vt:lpstr>
      <vt:lpstr>幻灯片 14</vt:lpstr>
      <vt:lpstr>编制原则</vt:lpstr>
      <vt:lpstr>幻灯片 16</vt:lpstr>
      <vt:lpstr>幻灯片 17</vt:lpstr>
      <vt:lpstr>幻灯片 18</vt:lpstr>
      <vt:lpstr>幻灯片 19</vt:lpstr>
      <vt:lpstr>幻灯片 20</vt:lpstr>
      <vt:lpstr>模拟量传输和数字量传输变频电量测量仪器的统一</vt:lpstr>
      <vt:lpstr>模拟量传输和数字量传输变频电量测量仪器的统一</vt:lpstr>
      <vt:lpstr>模拟量传输和数字量传输变频电量测量仪器的统一</vt:lpstr>
      <vt:lpstr>模拟量传输和数字量传输变频电量测量仪器的统一</vt:lpstr>
      <vt:lpstr>准确限值频率范围</vt:lpstr>
      <vt:lpstr>准确限值幅值范围</vt:lpstr>
      <vt:lpstr>准确限值相位范围</vt:lpstr>
      <vt:lpstr>绝缘要求</vt:lpstr>
      <vt:lpstr>其它</vt:lpstr>
      <vt:lpstr>幻灯片 30</vt:lpstr>
      <vt:lpstr>征求意见情况</vt:lpstr>
      <vt:lpstr>幻灯片 32</vt:lpstr>
      <vt:lpstr>验证试验</vt:lpstr>
      <vt:lpstr>幻灯片 34</vt:lpstr>
      <vt:lpstr>技术性能比较</vt:lpstr>
      <vt:lpstr>幻灯片 36</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lixzva</dc:creator>
  <cp:lastModifiedBy>微软用户</cp:lastModifiedBy>
  <cp:revision>131</cp:revision>
  <dcterms:created xsi:type="dcterms:W3CDTF">2012-10-26T07:13:38Z</dcterms:created>
  <dcterms:modified xsi:type="dcterms:W3CDTF">2014-04-16T09:13:07Z</dcterms:modified>
</cp:coreProperties>
</file>